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5" r:id="rId18"/>
    <p:sldId id="276" r:id="rId19"/>
    <p:sldId id="280" r:id="rId20"/>
    <p:sldId id="281" r:id="rId21"/>
    <p:sldId id="282" r:id="rId22"/>
    <p:sldId id="283" r:id="rId23"/>
    <p:sldId id="287" r:id="rId24"/>
    <p:sldId id="284" r:id="rId25"/>
    <p:sldId id="285" r:id="rId26"/>
    <p:sldId id="286" r:id="rId27"/>
    <p:sldId id="288" r:id="rId28"/>
    <p:sldId id="289" r:id="rId29"/>
    <p:sldId id="290" r:id="rId30"/>
    <p:sldId id="299" r:id="rId31"/>
    <p:sldId id="296" r:id="rId32"/>
    <p:sldId id="297" r:id="rId33"/>
    <p:sldId id="295" r:id="rId34"/>
    <p:sldId id="301" r:id="rId35"/>
    <p:sldId id="308" r:id="rId36"/>
    <p:sldId id="307" r:id="rId37"/>
    <p:sldId id="309" r:id="rId38"/>
    <p:sldId id="292" r:id="rId39"/>
    <p:sldId id="293" r:id="rId40"/>
    <p:sldId id="294" r:id="rId41"/>
    <p:sldId id="310" r:id="rId42"/>
    <p:sldId id="300" r:id="rId43"/>
    <p:sldId id="306" r:id="rId44"/>
    <p:sldId id="304" r:id="rId45"/>
    <p:sldId id="305" r:id="rId4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B20CE-1852-4210-9835-FDA1BA3C9603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DFEBB-010C-440F-AB7F-0D2D9F344B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6180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332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116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356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35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1330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681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018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004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440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020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9F76C-E3A4-4939-8480-34328DFCFE8A}" type="datetimeFigureOut">
              <a:rPr lang="en-IN" smtClean="0"/>
              <a:t>22-12-2021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D8903-2D03-45BA-94A6-3BD2D91720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165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aumoon_Abdul_Gayoom" TargetMode="External"/><Relationship Id="rId2" Type="http://schemas.openxmlformats.org/officeDocument/2006/relationships/hyperlink" Target="https://en.wikipedia.org/wiki/Muhammad_Fareed_Did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Constitution_of_Maldives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Politics and Government of South Asia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November-December 2021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5549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>
                <a:solidFill>
                  <a:schemeClr val="tx2"/>
                </a:solidFill>
              </a:rPr>
              <a:t>Colonial History: </a:t>
            </a:r>
            <a:r>
              <a:rPr lang="en-IN" sz="3200" dirty="0" smtClean="0">
                <a:solidFill>
                  <a:schemeClr val="tx2"/>
                </a:solidFill>
              </a:rPr>
              <a:t/>
            </a:r>
            <a:br>
              <a:rPr lang="en-IN" sz="3200" dirty="0" smtClean="0">
                <a:solidFill>
                  <a:schemeClr val="tx2"/>
                </a:solidFill>
              </a:rPr>
            </a:br>
            <a:r>
              <a:rPr lang="en-IN" sz="3200" dirty="0" smtClean="0">
                <a:solidFill>
                  <a:schemeClr val="tx2"/>
                </a:solidFill>
              </a:rPr>
              <a:t>India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200" dirty="0"/>
              <a:t>Establish colonial rule by </a:t>
            </a:r>
            <a:endParaRPr lang="en-IN" sz="2200" dirty="0" smtClean="0"/>
          </a:p>
          <a:p>
            <a:pPr marL="514350" indent="-514350">
              <a:buAutoNum type="arabicParenBoth"/>
            </a:pPr>
            <a:r>
              <a:rPr lang="en-IN" sz="2200" dirty="0"/>
              <a:t>T</a:t>
            </a:r>
            <a:r>
              <a:rPr lang="en-IN" sz="2200" dirty="0" smtClean="0"/>
              <a:t>rade in the beginning, and then</a:t>
            </a:r>
          </a:p>
          <a:p>
            <a:pPr marL="514350" indent="-514350">
              <a:buAutoNum type="arabicParenBoth"/>
            </a:pPr>
            <a:endParaRPr lang="en-IN" sz="2200" dirty="0" smtClean="0"/>
          </a:p>
          <a:p>
            <a:pPr marL="514350" indent="-514350">
              <a:buAutoNum type="arabicParenBoth"/>
            </a:pPr>
            <a:r>
              <a:rPr lang="en-IN" sz="2200" dirty="0"/>
              <a:t>F</a:t>
            </a:r>
            <a:r>
              <a:rPr lang="en-IN" sz="2200" dirty="0" smtClean="0"/>
              <a:t>orce/war, </a:t>
            </a:r>
            <a:r>
              <a:rPr lang="en-IN" sz="2200" dirty="0"/>
              <a:t>and </a:t>
            </a:r>
            <a:endParaRPr lang="en-IN" sz="2200" dirty="0" smtClean="0"/>
          </a:p>
          <a:p>
            <a:pPr marL="514350" indent="-514350">
              <a:buAutoNum type="arabicParenBoth"/>
            </a:pPr>
            <a:endParaRPr lang="en-IN" sz="2200" dirty="0" smtClean="0"/>
          </a:p>
          <a:p>
            <a:pPr marL="514350" indent="-514350">
              <a:buAutoNum type="arabicParenBoth"/>
            </a:pPr>
            <a:r>
              <a:rPr lang="en-IN" sz="2200" dirty="0"/>
              <a:t>D</a:t>
            </a:r>
            <a:r>
              <a:rPr lang="en-IN" sz="2200" dirty="0" smtClean="0"/>
              <a:t>ivide </a:t>
            </a:r>
            <a:r>
              <a:rPr lang="en-IN" sz="2200" dirty="0"/>
              <a:t>and rule (divide between East and West Bengal in 1905 and between Hindu and Muslim before </a:t>
            </a:r>
            <a:r>
              <a:rPr lang="en-IN" sz="2200" dirty="0" smtClean="0"/>
              <a:t>partition</a:t>
            </a:r>
            <a:r>
              <a:rPr lang="en-IN" sz="2200" dirty="0"/>
              <a:t>.</a:t>
            </a:r>
            <a:endParaRPr lang="en-IN" sz="2200" dirty="0" smtClean="0"/>
          </a:p>
          <a:p>
            <a:pPr marL="514350" indent="-514350">
              <a:buAutoNum type="arabicParenBoth"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792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>
                <a:solidFill>
                  <a:schemeClr val="tx2"/>
                </a:solidFill>
              </a:rPr>
              <a:t>Colonial History: </a:t>
            </a:r>
            <a:r>
              <a:rPr lang="en-IN" sz="3200" dirty="0" smtClean="0">
                <a:solidFill>
                  <a:schemeClr val="tx2"/>
                </a:solidFill>
              </a:rPr>
              <a:t/>
            </a:r>
            <a:br>
              <a:rPr lang="en-IN" sz="3200" dirty="0" smtClean="0">
                <a:solidFill>
                  <a:schemeClr val="tx2"/>
                </a:solidFill>
              </a:rPr>
            </a:br>
            <a:r>
              <a:rPr lang="en-IN" sz="3200" dirty="0" smtClean="0">
                <a:solidFill>
                  <a:schemeClr val="tx2"/>
                </a:solidFill>
              </a:rPr>
              <a:t>India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N" sz="2200" dirty="0" smtClean="0"/>
              <a:t>Legacy:</a:t>
            </a:r>
          </a:p>
          <a:p>
            <a:pPr marL="0" indent="0">
              <a:buNone/>
            </a:pPr>
            <a:r>
              <a:rPr lang="en-IN" sz="2200" dirty="0" smtClean="0">
                <a:solidFill>
                  <a:srgbClr val="FF0000"/>
                </a:solidFill>
              </a:rPr>
              <a:t>1. Unification </a:t>
            </a:r>
            <a:r>
              <a:rPr lang="en-IN" sz="2200" dirty="0">
                <a:solidFill>
                  <a:srgbClr val="FF0000"/>
                </a:solidFill>
              </a:rPr>
              <a:t>of modern </a:t>
            </a:r>
            <a:r>
              <a:rPr lang="en-IN" sz="2200" dirty="0" smtClean="0">
                <a:solidFill>
                  <a:srgbClr val="FF0000"/>
                </a:solidFill>
              </a:rPr>
              <a:t>India </a:t>
            </a:r>
            <a:r>
              <a:rPr lang="en-IN" sz="2200" dirty="0"/>
              <a:t>(</a:t>
            </a:r>
            <a:r>
              <a:rPr lang="en-IN" sz="2200" dirty="0" smtClean="0"/>
              <a:t>done </a:t>
            </a:r>
            <a:r>
              <a:rPr lang="en-IN" sz="2200" dirty="0"/>
              <a:t>gradually </a:t>
            </a:r>
            <a:r>
              <a:rPr lang="en-IN" sz="2200" dirty="0" smtClean="0"/>
              <a:t>in </a:t>
            </a:r>
            <a:r>
              <a:rPr lang="en-IN" sz="2200" dirty="0"/>
              <a:t>two </a:t>
            </a:r>
            <a:r>
              <a:rPr lang="en-IN" sz="2200" dirty="0" smtClean="0"/>
              <a:t>phases)</a:t>
            </a:r>
            <a:r>
              <a:rPr lang="en-IN" sz="2200" dirty="0" smtClean="0">
                <a:solidFill>
                  <a:srgbClr val="FF0000"/>
                </a:solidFill>
              </a:rPr>
              <a:t> as well as division/disintegration </a:t>
            </a:r>
          </a:p>
          <a:p>
            <a:pPr marL="0" indent="0">
              <a:buNone/>
            </a:pPr>
            <a:r>
              <a:rPr lang="en-IN" sz="2200" dirty="0" smtClean="0">
                <a:solidFill>
                  <a:srgbClr val="FF0000"/>
                </a:solidFill>
              </a:rPr>
              <a:t>Unification:</a:t>
            </a:r>
            <a:endParaRPr lang="en-IN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sz="2200" dirty="0"/>
              <a:t>Phase 1: Entry of East India company from Madras, later expanded to </a:t>
            </a:r>
            <a:r>
              <a:rPr lang="en-IN" sz="2200" dirty="0" smtClean="0"/>
              <a:t>Bombay</a:t>
            </a:r>
            <a:r>
              <a:rPr lang="en-IN" sz="2200" dirty="0"/>
              <a:t>, Bengal, </a:t>
            </a:r>
            <a:r>
              <a:rPr lang="en-IN" sz="2200" dirty="0" smtClean="0"/>
              <a:t>Assam</a:t>
            </a:r>
            <a:r>
              <a:rPr lang="en-IN" sz="2200" dirty="0"/>
              <a:t>, Punjab, and other parts.</a:t>
            </a:r>
          </a:p>
          <a:p>
            <a:pPr marL="0" indent="0">
              <a:buNone/>
            </a:pPr>
            <a:r>
              <a:rPr lang="en-IN" sz="2200" dirty="0"/>
              <a:t>Phase 2: British India took power directly since 1858 that lasted till </a:t>
            </a:r>
            <a:r>
              <a:rPr lang="en-IN" sz="2200" dirty="0" smtClean="0"/>
              <a:t>1947</a:t>
            </a:r>
            <a:r>
              <a:rPr lang="en-IN" sz="2200" dirty="0"/>
              <a:t>.</a:t>
            </a:r>
          </a:p>
          <a:p>
            <a:pPr marL="0" indent="0">
              <a:buNone/>
            </a:pPr>
            <a:r>
              <a:rPr lang="en-IN" sz="2200" dirty="0" smtClean="0">
                <a:solidFill>
                  <a:srgbClr val="FF0000"/>
                </a:solidFill>
              </a:rPr>
              <a:t>2. </a:t>
            </a:r>
            <a:r>
              <a:rPr lang="en-IN" sz="2200" dirty="0">
                <a:solidFill>
                  <a:srgbClr val="FF0000"/>
                </a:solidFill>
              </a:rPr>
              <a:t>Territorial integration</a:t>
            </a:r>
            <a:r>
              <a:rPr lang="en-IN" sz="2200" dirty="0"/>
              <a:t> followed with </a:t>
            </a:r>
          </a:p>
          <a:p>
            <a:pPr marL="457200" indent="-457200">
              <a:buAutoNum type="arabicParenBoth"/>
            </a:pPr>
            <a:r>
              <a:rPr lang="en-IN" sz="2200" dirty="0"/>
              <a:t>building of railway and road network</a:t>
            </a:r>
          </a:p>
          <a:p>
            <a:pPr marL="457200" indent="-457200">
              <a:buAutoNum type="arabicParenBoth"/>
            </a:pPr>
            <a:r>
              <a:rPr lang="en-IN" sz="2200" dirty="0"/>
              <a:t>Evolution of bureaucracy, legislature and judiciary</a:t>
            </a:r>
          </a:p>
          <a:p>
            <a:pPr marL="457200" indent="-457200">
              <a:buAutoNum type="arabicParenBoth"/>
            </a:pPr>
            <a:r>
              <a:rPr lang="en-IN" sz="2200" dirty="0"/>
              <a:t>Establishment of federal India by 1935 Act </a:t>
            </a:r>
            <a:endParaRPr lang="en-IN" sz="2200" dirty="0" smtClean="0"/>
          </a:p>
        </p:txBody>
      </p:sp>
    </p:spTree>
    <p:extLst>
      <p:ext uri="{BB962C8B-B14F-4D97-AF65-F5344CB8AC3E}">
        <p14:creationId xmlns:p14="http://schemas.microsoft.com/office/powerpoint/2010/main" val="38594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>
                <a:solidFill>
                  <a:schemeClr val="tx2"/>
                </a:solidFill>
              </a:rPr>
              <a:t>Colonial History: </a:t>
            </a:r>
            <a:r>
              <a:rPr lang="en-IN" sz="3200" dirty="0" smtClean="0">
                <a:solidFill>
                  <a:schemeClr val="tx2"/>
                </a:solidFill>
              </a:rPr>
              <a:t/>
            </a:r>
            <a:br>
              <a:rPr lang="en-IN" sz="3200" dirty="0" smtClean="0">
                <a:solidFill>
                  <a:schemeClr val="tx2"/>
                </a:solidFill>
              </a:rPr>
            </a:br>
            <a:r>
              <a:rPr lang="en-IN" sz="3200" dirty="0" smtClean="0">
                <a:solidFill>
                  <a:schemeClr val="tx2"/>
                </a:solidFill>
              </a:rPr>
              <a:t>India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dirty="0"/>
              <a:t>3. </a:t>
            </a:r>
            <a:r>
              <a:rPr lang="en-IN" sz="2200" dirty="0">
                <a:solidFill>
                  <a:srgbClr val="FF0000"/>
                </a:solidFill>
              </a:rPr>
              <a:t>D</a:t>
            </a:r>
            <a:r>
              <a:rPr lang="en-IN" sz="2200" dirty="0" smtClean="0">
                <a:solidFill>
                  <a:srgbClr val="FF0000"/>
                </a:solidFill>
              </a:rPr>
              <a:t>ivision </a:t>
            </a:r>
            <a:r>
              <a:rPr lang="en-IN" sz="2200" dirty="0">
                <a:solidFill>
                  <a:srgbClr val="FF0000"/>
                </a:solidFill>
              </a:rPr>
              <a:t>and disintegration</a:t>
            </a:r>
            <a:r>
              <a:rPr lang="en-IN" sz="2200" dirty="0"/>
              <a:t>, partition of India and emergence of Pakistan as new country in 1947.  </a:t>
            </a:r>
          </a:p>
          <a:p>
            <a:pPr marL="0" indent="0">
              <a:buNone/>
            </a:pPr>
            <a:endParaRPr lang="en-IN" sz="2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sz="2200" dirty="0" smtClean="0">
                <a:solidFill>
                  <a:srgbClr val="FF0000"/>
                </a:solidFill>
              </a:rPr>
              <a:t>4. Form of government: </a:t>
            </a:r>
            <a:r>
              <a:rPr lang="en-IN" sz="2200" dirty="0"/>
              <a:t>c</a:t>
            </a:r>
            <a:r>
              <a:rPr lang="en-IN" sz="2200" dirty="0" smtClean="0"/>
              <a:t>onstitution </a:t>
            </a:r>
            <a:r>
              <a:rPr lang="en-IN" sz="2200" dirty="0"/>
              <a:t>of India, framed by its CA elected in 1946, promulgated in 1950 followed British system of parliamentary democracy</a:t>
            </a:r>
            <a:r>
              <a:rPr lang="en-IN" sz="2200" dirty="0" smtClean="0"/>
              <a:t>.</a:t>
            </a:r>
          </a:p>
          <a:p>
            <a:pPr marL="0" indent="0">
              <a:buNone/>
            </a:pPr>
            <a:endParaRPr lang="en-IN" sz="2200" dirty="0" smtClean="0"/>
          </a:p>
          <a:p>
            <a:pPr marL="0" indent="0">
              <a:buNone/>
            </a:pPr>
            <a:r>
              <a:rPr lang="en-IN" sz="2200" dirty="0" smtClean="0"/>
              <a:t>5. </a:t>
            </a:r>
            <a:r>
              <a:rPr lang="en-IN" sz="2200" dirty="0" smtClean="0">
                <a:solidFill>
                  <a:srgbClr val="FF0000"/>
                </a:solidFill>
              </a:rPr>
              <a:t>Federal system</a:t>
            </a:r>
            <a:r>
              <a:rPr lang="en-IN" sz="2200" dirty="0" smtClean="0"/>
              <a:t>, </a:t>
            </a:r>
            <a:r>
              <a:rPr lang="en-IN" sz="2200" dirty="0"/>
              <a:t>g</a:t>
            </a:r>
            <a:r>
              <a:rPr lang="en-IN" sz="2200" dirty="0" smtClean="0"/>
              <a:t>enesis </a:t>
            </a:r>
            <a:r>
              <a:rPr lang="en-IN" sz="2200" dirty="0"/>
              <a:t>of federal India roots back to British India’s design of making the country into 3 administrative Units – Bengal, Madras and Bombay – followed by Indian Act 1935.</a:t>
            </a:r>
            <a:r>
              <a:rPr lang="en-IN" sz="2200" dirty="0">
                <a:solidFill>
                  <a:srgbClr val="FF0000"/>
                </a:solidFill>
              </a:rPr>
              <a:t>   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548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>
                <a:solidFill>
                  <a:schemeClr val="tx2"/>
                </a:solidFill>
              </a:rPr>
              <a:t>Colonial History: </a:t>
            </a:r>
            <a:r>
              <a:rPr lang="en-IN" sz="3200" dirty="0" smtClean="0">
                <a:solidFill>
                  <a:schemeClr val="tx2"/>
                </a:solidFill>
              </a:rPr>
              <a:t/>
            </a:r>
            <a:br>
              <a:rPr lang="en-IN" sz="3200" dirty="0" smtClean="0">
                <a:solidFill>
                  <a:schemeClr val="tx2"/>
                </a:solidFill>
              </a:rPr>
            </a:br>
            <a:r>
              <a:rPr lang="en-IN" sz="3200" dirty="0" smtClean="0">
                <a:solidFill>
                  <a:schemeClr val="tx2"/>
                </a:solidFill>
              </a:rPr>
              <a:t>India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N" dirty="0" smtClean="0"/>
              <a:t>Independence movement </a:t>
            </a:r>
            <a:r>
              <a:rPr lang="en-IN" dirty="0" smtClean="0">
                <a:solidFill>
                  <a:srgbClr val="FF0000"/>
                </a:solidFill>
              </a:rPr>
              <a:t>took </a:t>
            </a:r>
            <a:r>
              <a:rPr lang="en-IN" dirty="0">
                <a:solidFill>
                  <a:srgbClr val="FF0000"/>
                </a:solidFill>
              </a:rPr>
              <a:t>place in three phases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Phase </a:t>
            </a:r>
            <a:r>
              <a:rPr lang="en-IN" dirty="0"/>
              <a:t>1: </a:t>
            </a:r>
            <a:r>
              <a:rPr lang="en-IN" dirty="0" smtClean="0">
                <a:solidFill>
                  <a:schemeClr val="accent1"/>
                </a:solidFill>
              </a:rPr>
              <a:t>Violent</a:t>
            </a:r>
            <a:r>
              <a:rPr lang="en-IN" dirty="0" smtClean="0"/>
              <a:t>: </a:t>
            </a:r>
            <a:r>
              <a:rPr lang="en-IN" dirty="0" err="1" smtClean="0"/>
              <a:t>Sipahin</a:t>
            </a:r>
            <a:r>
              <a:rPr lang="en-IN" dirty="0" smtClean="0"/>
              <a:t> </a:t>
            </a:r>
            <a:r>
              <a:rPr lang="en-IN" dirty="0"/>
              <a:t>Mutiny 1857-58 </a:t>
            </a:r>
            <a:r>
              <a:rPr lang="en-IN" dirty="0" smtClean="0"/>
              <a:t>AD, </a:t>
            </a: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Phase </a:t>
            </a:r>
            <a:r>
              <a:rPr lang="en-IN" dirty="0"/>
              <a:t>2: </a:t>
            </a:r>
            <a:r>
              <a:rPr lang="en-IN" dirty="0" smtClean="0">
                <a:solidFill>
                  <a:schemeClr val="accent1"/>
                </a:solidFill>
              </a:rPr>
              <a:t>Reform</a:t>
            </a:r>
            <a:r>
              <a:rPr lang="en-IN" dirty="0" smtClean="0"/>
              <a:t> </a:t>
            </a:r>
            <a:r>
              <a:rPr lang="en-IN" dirty="0"/>
              <a:t>movement: </a:t>
            </a:r>
          </a:p>
          <a:p>
            <a:pPr marL="514350" indent="-514350">
              <a:buAutoNum type="alphaLcPeriod"/>
            </a:pPr>
            <a:r>
              <a:rPr lang="en-IN" dirty="0" smtClean="0"/>
              <a:t>Hindu </a:t>
            </a:r>
            <a:r>
              <a:rPr lang="en-IN" dirty="0"/>
              <a:t>renaissance, i.e. </a:t>
            </a:r>
            <a:r>
              <a:rPr lang="en-IN" dirty="0" err="1"/>
              <a:t>Ramkrishna</a:t>
            </a:r>
            <a:r>
              <a:rPr lang="en-IN" dirty="0"/>
              <a:t> </a:t>
            </a:r>
            <a:r>
              <a:rPr lang="en-IN" dirty="0" err="1"/>
              <a:t>Paramhansha</a:t>
            </a:r>
            <a:r>
              <a:rPr lang="en-IN" dirty="0"/>
              <a:t>, 	    </a:t>
            </a:r>
            <a:r>
              <a:rPr lang="en-IN" dirty="0" smtClean="0"/>
              <a:t>	     Vivekananda</a:t>
            </a:r>
            <a:r>
              <a:rPr lang="en-IN" dirty="0"/>
              <a:t>, Dayananda </a:t>
            </a:r>
            <a:r>
              <a:rPr lang="en-IN" dirty="0" err="1"/>
              <a:t>Saraswati</a:t>
            </a:r>
            <a:r>
              <a:rPr lang="en-IN" dirty="0"/>
              <a:t> </a:t>
            </a:r>
            <a:r>
              <a:rPr lang="en-IN" dirty="0" smtClean="0"/>
              <a:t>etc.</a:t>
            </a:r>
          </a:p>
          <a:p>
            <a:pPr marL="514350" indent="-514350">
              <a:buAutoNum type="alphaLcPeriod"/>
            </a:pPr>
            <a:r>
              <a:rPr lang="en-IN" dirty="0" smtClean="0"/>
              <a:t>Swadeshi </a:t>
            </a:r>
            <a:r>
              <a:rPr lang="en-IN" dirty="0"/>
              <a:t>and Swaraj movement by Bengalis after </a:t>
            </a:r>
            <a:r>
              <a:rPr lang="en-IN" dirty="0" smtClean="0"/>
              <a:t>divide </a:t>
            </a:r>
            <a:r>
              <a:rPr lang="en-IN" dirty="0"/>
              <a:t>of Bengal in </a:t>
            </a:r>
            <a:r>
              <a:rPr lang="en-IN" dirty="0" smtClean="0"/>
              <a:t>1905</a:t>
            </a:r>
          </a:p>
          <a:p>
            <a:pPr marL="514350" indent="-514350">
              <a:buAutoNum type="alphaLcPeriod"/>
            </a:pPr>
            <a:r>
              <a:rPr lang="en-IN" dirty="0" smtClean="0"/>
              <a:t>formation </a:t>
            </a:r>
            <a:r>
              <a:rPr lang="en-IN" dirty="0"/>
              <a:t>of INC in 1885 and Muslim league in 1906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Phase </a:t>
            </a:r>
            <a:r>
              <a:rPr lang="en-IN" dirty="0"/>
              <a:t>3: </a:t>
            </a:r>
            <a:r>
              <a:rPr lang="en-IN" dirty="0">
                <a:solidFill>
                  <a:schemeClr val="accent1"/>
                </a:solidFill>
              </a:rPr>
              <a:t>N</a:t>
            </a:r>
            <a:r>
              <a:rPr lang="en-IN" dirty="0" smtClean="0">
                <a:solidFill>
                  <a:schemeClr val="accent1"/>
                </a:solidFill>
              </a:rPr>
              <a:t>on-violent</a:t>
            </a:r>
            <a:r>
              <a:rPr lang="en-IN" dirty="0" smtClean="0"/>
              <a:t>: with </a:t>
            </a:r>
            <a:r>
              <a:rPr lang="en-IN" dirty="0"/>
              <a:t>Gandhi leadership: Non-cooperation in 1915, Salt movement in 1930, quit India movement since </a:t>
            </a:r>
            <a:r>
              <a:rPr lang="en-IN" dirty="0" smtClean="0"/>
              <a:t>1942.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7892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>
                <a:solidFill>
                  <a:schemeClr val="tx2"/>
                </a:solidFill>
              </a:rPr>
              <a:t>Colonial History: </a:t>
            </a:r>
            <a:r>
              <a:rPr lang="en-IN" sz="3200" dirty="0" smtClean="0">
                <a:solidFill>
                  <a:schemeClr val="tx2"/>
                </a:solidFill>
              </a:rPr>
              <a:t/>
            </a:r>
            <a:br>
              <a:rPr lang="en-IN" sz="3200" dirty="0" smtClean="0">
                <a:solidFill>
                  <a:schemeClr val="tx2"/>
                </a:solidFill>
              </a:rPr>
            </a:br>
            <a:r>
              <a:rPr lang="en-IN" sz="3200" dirty="0" smtClean="0">
                <a:solidFill>
                  <a:schemeClr val="tx2"/>
                </a:solidFill>
              </a:rPr>
              <a:t>Sri Lanka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N" dirty="0" smtClean="0"/>
              <a:t>There were three kingdoms in Sri Lanka, the most powerful one was who ruled in </a:t>
            </a:r>
            <a:r>
              <a:rPr lang="en-IN" dirty="0" err="1" smtClean="0"/>
              <a:t>Kendy</a:t>
            </a:r>
            <a:r>
              <a:rPr lang="en-IN" dirty="0" smtClean="0"/>
              <a:t>.</a:t>
            </a:r>
          </a:p>
          <a:p>
            <a:pPr marL="0" indent="0">
              <a:buNone/>
            </a:pPr>
            <a:r>
              <a:rPr lang="en-IN" dirty="0" smtClean="0"/>
              <a:t>First colony: Portuguese 1505- 1658</a:t>
            </a:r>
          </a:p>
          <a:p>
            <a:pPr marL="0" indent="0">
              <a:buNone/>
            </a:pPr>
            <a:r>
              <a:rPr lang="en-IN" dirty="0" smtClean="0"/>
              <a:t>Second colony: Dutch 1658-1796</a:t>
            </a:r>
          </a:p>
          <a:p>
            <a:pPr marL="0" indent="0">
              <a:buNone/>
            </a:pPr>
            <a:r>
              <a:rPr lang="en-IN" dirty="0" smtClean="0"/>
              <a:t>Third colony: British 1796-1948.</a:t>
            </a:r>
          </a:p>
          <a:p>
            <a:pPr marL="0" indent="0">
              <a:buNone/>
            </a:pPr>
            <a:r>
              <a:rPr lang="en-IN" dirty="0" smtClean="0"/>
              <a:t>Independence movement, peaceful by educated middle class</a:t>
            </a:r>
          </a:p>
          <a:p>
            <a:pPr marL="0" indent="0">
              <a:buNone/>
            </a:pPr>
            <a:r>
              <a:rPr lang="en-IN" dirty="0" smtClean="0"/>
              <a:t>1</a:t>
            </a:r>
            <a:r>
              <a:rPr lang="en-IN" baseline="30000" dirty="0" smtClean="0"/>
              <a:t>st</a:t>
            </a:r>
            <a:r>
              <a:rPr lang="en-IN" dirty="0" smtClean="0"/>
              <a:t> Revolt in </a:t>
            </a:r>
            <a:r>
              <a:rPr lang="en-IN" dirty="0" err="1" smtClean="0"/>
              <a:t>Uva</a:t>
            </a:r>
            <a:r>
              <a:rPr lang="en-IN" dirty="0" smtClean="0"/>
              <a:t> revolt 1817</a:t>
            </a:r>
          </a:p>
          <a:p>
            <a:pPr marL="0" indent="0">
              <a:buNone/>
            </a:pPr>
            <a:r>
              <a:rPr lang="en-IN" dirty="0" smtClean="0"/>
              <a:t>2</a:t>
            </a:r>
            <a:r>
              <a:rPr lang="en-IN" baseline="30000" dirty="0" smtClean="0"/>
              <a:t>nd</a:t>
            </a:r>
            <a:r>
              <a:rPr lang="en-IN" dirty="0" smtClean="0"/>
              <a:t> revolute </a:t>
            </a:r>
            <a:r>
              <a:rPr lang="en-IN" dirty="0" err="1" smtClean="0"/>
              <a:t>Matale</a:t>
            </a:r>
            <a:r>
              <a:rPr lang="en-IN" dirty="0" smtClean="0"/>
              <a:t> revolt . 1848</a:t>
            </a:r>
          </a:p>
          <a:p>
            <a:pPr marL="0" indent="0">
              <a:buNone/>
            </a:pPr>
            <a:r>
              <a:rPr lang="en-IN" dirty="0" smtClean="0"/>
              <a:t>3</a:t>
            </a:r>
            <a:r>
              <a:rPr lang="en-IN" baseline="30000" dirty="0" smtClean="0"/>
              <a:t>rd</a:t>
            </a:r>
            <a:r>
              <a:rPr lang="en-IN" dirty="0" smtClean="0"/>
              <a:t> </a:t>
            </a:r>
            <a:r>
              <a:rPr lang="en-IN" dirty="0" err="1" smtClean="0"/>
              <a:t>revolut</a:t>
            </a:r>
            <a:r>
              <a:rPr lang="en-IN" dirty="0" smtClean="0"/>
              <a:t> Buddhist insurgence 1915</a:t>
            </a:r>
          </a:p>
          <a:p>
            <a:pPr marL="0" indent="0">
              <a:buNone/>
            </a:pPr>
            <a:r>
              <a:rPr lang="en-IN" dirty="0" smtClean="0"/>
              <a:t>4</a:t>
            </a:r>
            <a:r>
              <a:rPr lang="en-IN" baseline="30000" dirty="0" smtClean="0"/>
              <a:t>th</a:t>
            </a:r>
            <a:r>
              <a:rPr lang="en-IN" dirty="0" smtClean="0"/>
              <a:t> with establishment of Ceylon National Congress, 1919</a:t>
            </a:r>
          </a:p>
          <a:p>
            <a:pPr marL="0" indent="0">
              <a:buNone/>
            </a:pPr>
            <a:r>
              <a:rPr lang="en-IN" dirty="0" smtClean="0"/>
              <a:t>5</a:t>
            </a:r>
            <a:r>
              <a:rPr lang="en-IN" baseline="30000" dirty="0" smtClean="0"/>
              <a:t>th</a:t>
            </a:r>
            <a:r>
              <a:rPr lang="en-IN" dirty="0" smtClean="0"/>
              <a:t> with establishment with Marxist Lanka </a:t>
            </a:r>
            <a:r>
              <a:rPr lang="en-IN" dirty="0" err="1" smtClean="0"/>
              <a:t>Sama</a:t>
            </a:r>
            <a:r>
              <a:rPr lang="en-IN" dirty="0" smtClean="0"/>
              <a:t> </a:t>
            </a:r>
            <a:r>
              <a:rPr lang="en-IN" dirty="0" err="1" smtClean="0"/>
              <a:t>Samaj</a:t>
            </a:r>
            <a:r>
              <a:rPr lang="en-IN" dirty="0" smtClean="0"/>
              <a:t> party (LSSP) 1935 </a:t>
            </a:r>
          </a:p>
          <a:p>
            <a:pPr marL="0" indent="0">
              <a:buNone/>
            </a:pPr>
            <a:r>
              <a:rPr lang="en-IN" dirty="0" smtClean="0"/>
              <a:t>6</a:t>
            </a:r>
            <a:r>
              <a:rPr lang="en-IN" baseline="30000" dirty="0" smtClean="0"/>
              <a:t>th</a:t>
            </a:r>
            <a:r>
              <a:rPr lang="en-IN" dirty="0" smtClean="0"/>
              <a:t> with establishment of United National Party in 1946</a:t>
            </a:r>
          </a:p>
          <a:p>
            <a:pPr marL="0" indent="0">
              <a:buNone/>
            </a:pPr>
            <a:r>
              <a:rPr lang="en-IN" dirty="0" smtClean="0"/>
              <a:t>Achieved independence by resolution of parliament established in 1935.</a:t>
            </a:r>
          </a:p>
          <a:p>
            <a:pPr marL="0" indent="0">
              <a:buNone/>
            </a:pPr>
            <a:r>
              <a:rPr lang="en-IN" dirty="0" smtClean="0"/>
              <a:t>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17455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>
                <a:solidFill>
                  <a:schemeClr val="tx2"/>
                </a:solidFill>
              </a:rPr>
              <a:t>Colonial History: </a:t>
            </a:r>
            <a:br>
              <a:rPr lang="en-IN" sz="3200" dirty="0">
                <a:solidFill>
                  <a:schemeClr val="tx2"/>
                </a:solidFill>
              </a:rPr>
            </a:br>
            <a:r>
              <a:rPr lang="en-IN" sz="3200" dirty="0" smtClean="0">
                <a:solidFill>
                  <a:schemeClr val="tx2"/>
                </a:solidFill>
              </a:rPr>
              <a:t>Maldives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2200" dirty="0" smtClean="0"/>
              <a:t>It was kingdoms</a:t>
            </a:r>
          </a:p>
          <a:p>
            <a:pPr marL="0" indent="0">
              <a:buNone/>
            </a:pPr>
            <a:endParaRPr lang="en-IN" sz="2200" dirty="0" smtClean="0"/>
          </a:p>
          <a:p>
            <a:r>
              <a:rPr lang="en-IN" sz="2200" dirty="0" smtClean="0"/>
              <a:t>1</a:t>
            </a:r>
            <a:r>
              <a:rPr lang="en-IN" sz="2200" baseline="30000" dirty="0" smtClean="0"/>
              <a:t>st</a:t>
            </a:r>
            <a:r>
              <a:rPr lang="en-IN" sz="2200" dirty="0" smtClean="0"/>
              <a:t> colony, Portuguese 1558-1573.</a:t>
            </a:r>
          </a:p>
          <a:p>
            <a:endParaRPr lang="en-IN" sz="2200" dirty="0" smtClean="0"/>
          </a:p>
          <a:p>
            <a:r>
              <a:rPr lang="en-IN" sz="2200" dirty="0" smtClean="0"/>
              <a:t>2</a:t>
            </a:r>
            <a:r>
              <a:rPr lang="en-IN" sz="2200" baseline="30000" dirty="0" smtClean="0"/>
              <a:t>nd </a:t>
            </a:r>
            <a:r>
              <a:rPr lang="en-IN" sz="2200" dirty="0" smtClean="0"/>
              <a:t>  as British protectorate since 1887.</a:t>
            </a:r>
          </a:p>
          <a:p>
            <a:endParaRPr lang="en-IN" sz="2200" dirty="0" smtClean="0"/>
          </a:p>
          <a:p>
            <a:r>
              <a:rPr lang="en-IN" sz="2200" dirty="0" smtClean="0"/>
              <a:t>British Protectorate, 1957-67.</a:t>
            </a:r>
          </a:p>
          <a:p>
            <a:pPr marL="0" indent="0">
              <a:buNone/>
            </a:pPr>
            <a:r>
              <a:rPr lang="en-IN" sz="2200" dirty="0" smtClean="0"/>
              <a:t> </a:t>
            </a:r>
          </a:p>
          <a:p>
            <a:r>
              <a:rPr lang="en-IN" sz="2200" dirty="0" smtClean="0"/>
              <a:t>Independence in 1965.</a:t>
            </a:r>
          </a:p>
          <a:p>
            <a:endParaRPr lang="en-IN" sz="2200" dirty="0" smtClean="0"/>
          </a:p>
          <a:p>
            <a:r>
              <a:rPr lang="en-IN" sz="2200" dirty="0" smtClean="0"/>
              <a:t>Republic since 1968 by referendum which led to end 853 year of monarchy. 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030544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600" dirty="0" smtClean="0">
                <a:solidFill>
                  <a:schemeClr val="tx2"/>
                </a:solidFill>
              </a:rPr>
              <a:t>Colonial History</a:t>
            </a:r>
            <a:br>
              <a:rPr lang="en-IN" sz="3600" dirty="0" smtClean="0">
                <a:solidFill>
                  <a:schemeClr val="tx2"/>
                </a:solidFill>
              </a:rPr>
            </a:br>
            <a:r>
              <a:rPr lang="en-IN" sz="3300" dirty="0" smtClean="0">
                <a:solidFill>
                  <a:schemeClr val="tx2"/>
                </a:solidFill>
              </a:rPr>
              <a:t>Semi-colonial states: Afghanistan, Bhutan and Nepal</a:t>
            </a:r>
            <a:r>
              <a:rPr lang="en-IN" sz="3300" dirty="0" smtClean="0"/>
              <a:t> </a:t>
            </a:r>
            <a:endParaRPr lang="en-IN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N" dirty="0" smtClean="0"/>
              <a:t>All three - </a:t>
            </a:r>
            <a:r>
              <a:rPr lang="en-IN" dirty="0"/>
              <a:t>Afghanistan, Bhutan and </a:t>
            </a:r>
            <a:r>
              <a:rPr lang="en-IN" dirty="0" smtClean="0"/>
              <a:t>Nepal – are:</a:t>
            </a:r>
          </a:p>
          <a:p>
            <a:pPr marL="514350" indent="-514350">
              <a:buAutoNum type="arabicPeriod"/>
            </a:pPr>
            <a:r>
              <a:rPr lang="en-IN" dirty="0"/>
              <a:t>I</a:t>
            </a:r>
            <a:r>
              <a:rPr lang="en-IN" dirty="0" smtClean="0"/>
              <a:t>ndependent, but semi-colonial states</a:t>
            </a:r>
          </a:p>
          <a:p>
            <a:pPr marL="514350" indent="-514350">
              <a:buAutoNum type="arabicPeriod"/>
            </a:pPr>
            <a:r>
              <a:rPr lang="en-IN" dirty="0" smtClean="0"/>
              <a:t>Landlocked, Buffer states, Nepal and Bhutan between China and British India; Afghanistan between British India and Russian empire.</a:t>
            </a:r>
          </a:p>
          <a:p>
            <a:pPr marL="514350" indent="-514350">
              <a:buAutoNum type="arabicPeriod"/>
            </a:pPr>
            <a:r>
              <a:rPr lang="en-IN" dirty="0" smtClean="0"/>
              <a:t>Pre-unification: </a:t>
            </a:r>
          </a:p>
          <a:p>
            <a:pPr marL="914400" lvl="1" indent="-514350">
              <a:buAutoNum type="arabicPeriod"/>
            </a:pPr>
            <a:r>
              <a:rPr lang="en-IN" dirty="0" smtClean="0"/>
              <a:t>Afghanistan: Warlords</a:t>
            </a:r>
          </a:p>
          <a:p>
            <a:pPr marL="914400" lvl="1" indent="-514350">
              <a:buAutoNum type="arabicPeriod"/>
            </a:pPr>
            <a:r>
              <a:rPr lang="en-IN" dirty="0" smtClean="0"/>
              <a:t>Bhutan: under shadow of </a:t>
            </a:r>
            <a:r>
              <a:rPr lang="en-IN" dirty="0" err="1" smtClean="0"/>
              <a:t>Tibetian</a:t>
            </a:r>
            <a:r>
              <a:rPr lang="en-IN" dirty="0" smtClean="0"/>
              <a:t> Buddhism</a:t>
            </a:r>
          </a:p>
          <a:p>
            <a:pPr marL="914400" lvl="1" indent="-514350">
              <a:buAutoNum type="arabicPeriod"/>
            </a:pPr>
            <a:r>
              <a:rPr lang="en-IN" dirty="0" smtClean="0"/>
              <a:t>Nepal: Small principalities </a:t>
            </a:r>
          </a:p>
          <a:p>
            <a:pPr marL="514350" indent="-514350">
              <a:buAutoNum type="arabicPeriod"/>
            </a:pPr>
            <a:r>
              <a:rPr lang="en-IN" dirty="0" smtClean="0"/>
              <a:t>Unification: </a:t>
            </a:r>
          </a:p>
          <a:p>
            <a:pPr marL="0" indent="0">
              <a:buNone/>
            </a:pPr>
            <a:r>
              <a:rPr lang="en-IN" dirty="0" smtClean="0"/>
              <a:t>	1. Afghanistan: 1709 by </a:t>
            </a:r>
            <a:r>
              <a:rPr lang="en-IN" dirty="0" err="1" smtClean="0"/>
              <a:t>Mirwais</a:t>
            </a:r>
            <a:r>
              <a:rPr lang="en-IN" dirty="0" smtClean="0"/>
              <a:t> (a local </a:t>
            </a:r>
            <a:r>
              <a:rPr lang="en-IN" dirty="0" err="1" smtClean="0"/>
              <a:t>Ghilzai</a:t>
            </a:r>
            <a:r>
              <a:rPr lang="en-IN" dirty="0" smtClean="0"/>
              <a:t> tribe leader) </a:t>
            </a:r>
            <a:r>
              <a:rPr lang="en-IN" dirty="0" err="1" smtClean="0"/>
              <a:t>Hotak</a:t>
            </a:r>
            <a:r>
              <a:rPr lang="en-IN" dirty="0" smtClean="0"/>
              <a:t> dynasty</a:t>
            </a:r>
          </a:p>
          <a:p>
            <a:pPr marL="400050" lvl="1" indent="0">
              <a:buNone/>
            </a:pPr>
            <a:r>
              <a:rPr lang="en-IN" dirty="0" smtClean="0"/>
              <a:t>	</a:t>
            </a:r>
            <a:r>
              <a:rPr lang="en-IN" sz="3300" dirty="0" smtClean="0"/>
              <a:t>2. Bhutan: 1643 by </a:t>
            </a:r>
            <a:r>
              <a:rPr lang="en-IN" sz="3300" dirty="0" err="1" smtClean="0"/>
              <a:t>Zhabdrung</a:t>
            </a:r>
            <a:r>
              <a:rPr lang="en-IN" sz="3300" dirty="0" smtClean="0"/>
              <a:t> </a:t>
            </a:r>
            <a:r>
              <a:rPr lang="en-IN" sz="3300" dirty="0" err="1" smtClean="0"/>
              <a:t>Nagwang</a:t>
            </a:r>
            <a:r>
              <a:rPr lang="en-IN" sz="3300" dirty="0" smtClean="0"/>
              <a:t> </a:t>
            </a:r>
            <a:r>
              <a:rPr lang="en-IN" sz="3300" dirty="0" err="1" smtClean="0"/>
              <a:t>Namgyal</a:t>
            </a:r>
            <a:r>
              <a:rPr lang="en-IN" sz="3300" dirty="0" smtClean="0"/>
              <a:t> (religious leader)</a:t>
            </a:r>
          </a:p>
          <a:p>
            <a:pPr marL="400050" lvl="1" indent="0">
              <a:buNone/>
            </a:pPr>
            <a:r>
              <a:rPr lang="en-IN" sz="3300" dirty="0" smtClean="0"/>
              <a:t>	3. Nepal: 1768 by P.N. Shah</a:t>
            </a:r>
          </a:p>
          <a:p>
            <a:pPr marL="0" indent="0">
              <a:buNone/>
            </a:pPr>
            <a:r>
              <a:rPr lang="en-IN" dirty="0" smtClean="0"/>
              <a:t>5.  Monarchical modern state: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Afghanistan: 1709-1973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Bhutan: 1907 –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Nepal: 1768-2008</a:t>
            </a:r>
            <a:r>
              <a:rPr lang="en-IN" dirty="0"/>
              <a:t>	</a:t>
            </a:r>
            <a:r>
              <a:rPr lang="en-IN" dirty="0" smtClean="0"/>
              <a:t>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84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>
                <a:solidFill>
                  <a:schemeClr val="tx2"/>
                </a:solidFill>
              </a:rPr>
              <a:t>Colonial History</a:t>
            </a:r>
            <a:br>
              <a:rPr lang="en-IN" sz="3200" dirty="0">
                <a:solidFill>
                  <a:schemeClr val="tx2"/>
                </a:solidFill>
              </a:rPr>
            </a:br>
            <a:r>
              <a:rPr lang="en-IN" sz="3200" dirty="0">
                <a:solidFill>
                  <a:schemeClr val="tx2"/>
                </a:solidFill>
              </a:rPr>
              <a:t>Semi-colonial </a:t>
            </a:r>
            <a:r>
              <a:rPr lang="en-IN" sz="3200" dirty="0" smtClean="0">
                <a:solidFill>
                  <a:schemeClr val="tx2"/>
                </a:solidFill>
              </a:rPr>
              <a:t>state: Afghanistan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N" dirty="0" smtClean="0"/>
              <a:t>Neither independent nor colonial state, why?</a:t>
            </a:r>
          </a:p>
          <a:p>
            <a:pPr marL="514350" indent="-514350">
              <a:buAutoNum type="arabicPeriod"/>
            </a:pPr>
            <a:r>
              <a:rPr lang="en-IN" dirty="0"/>
              <a:t>M</a:t>
            </a:r>
            <a:r>
              <a:rPr lang="en-IN" dirty="0" smtClean="0"/>
              <a:t>ost of its time spent by (1) domination by foreign conquerors and (2) strife among internally warring factions.</a:t>
            </a:r>
          </a:p>
          <a:p>
            <a:pPr marL="514350" indent="-514350">
              <a:buAutoNum type="arabicPeriod"/>
            </a:pPr>
            <a:r>
              <a:rPr lang="en-IN" dirty="0" smtClean="0"/>
              <a:t>Invasion by foreign country goes back to 500 </a:t>
            </a:r>
            <a:r>
              <a:rPr lang="en-IN" dirty="0" err="1" smtClean="0"/>
              <a:t>b.c.</a:t>
            </a:r>
            <a:r>
              <a:rPr lang="en-IN" dirty="0" smtClean="0"/>
              <a:t> by Babylonia, by Alexander in 329 </a:t>
            </a:r>
            <a:r>
              <a:rPr lang="en-IN" dirty="0" err="1" smtClean="0"/>
              <a:t>b.c.</a:t>
            </a:r>
            <a:r>
              <a:rPr lang="en-IN" dirty="0" smtClean="0"/>
              <a:t>, </a:t>
            </a:r>
            <a:r>
              <a:rPr lang="en-IN" dirty="0" err="1" smtClean="0"/>
              <a:t>Ghazni</a:t>
            </a:r>
            <a:r>
              <a:rPr lang="en-IN" dirty="0" smtClean="0"/>
              <a:t> in 11</a:t>
            </a:r>
            <a:r>
              <a:rPr lang="en-IN" baseline="30000" dirty="0" smtClean="0"/>
              <a:t>th</a:t>
            </a:r>
            <a:r>
              <a:rPr lang="en-IN" dirty="0" smtClean="0"/>
              <a:t> century, Genghis Khan in 13</a:t>
            </a:r>
            <a:r>
              <a:rPr lang="en-IN" baseline="30000" dirty="0" smtClean="0"/>
              <a:t>th</a:t>
            </a:r>
            <a:r>
              <a:rPr lang="en-IN" dirty="0" smtClean="0"/>
              <a:t> century, then </a:t>
            </a:r>
            <a:r>
              <a:rPr lang="en-IN" dirty="0" err="1" smtClean="0"/>
              <a:t>Arbian</a:t>
            </a:r>
            <a:r>
              <a:rPr lang="en-IN" dirty="0" smtClean="0"/>
              <a:t> conquerors, and finally by British in 1880, hence lived with two-point attributes of semi-colonial: </a:t>
            </a:r>
            <a:r>
              <a:rPr lang="en-IN" dirty="0"/>
              <a:t>non-interference in domestic affairs but control over foreign </a:t>
            </a:r>
            <a:r>
              <a:rPr lang="en-IN" dirty="0" smtClean="0"/>
              <a:t>affairs.</a:t>
            </a:r>
          </a:p>
          <a:p>
            <a:pPr marL="514350" indent="-514350">
              <a:buAutoNum type="arabicPeriod"/>
            </a:pPr>
            <a:r>
              <a:rPr lang="en-IN" dirty="0" smtClean="0"/>
              <a:t>After second Anglo-Afghan War (1878-80), British controlled over Afghan foreign affairs (in exchange of protection against Russia and Persia), but just for 40 years.</a:t>
            </a:r>
          </a:p>
          <a:p>
            <a:pPr marL="514350" indent="-514350">
              <a:buAutoNum type="arabicPeriod"/>
            </a:pPr>
            <a:r>
              <a:rPr lang="en-IN" dirty="0" smtClean="0"/>
              <a:t>British </a:t>
            </a:r>
            <a:r>
              <a:rPr lang="en-IN" dirty="0" smtClean="0"/>
              <a:t>was defeated in 3</a:t>
            </a:r>
            <a:r>
              <a:rPr lang="en-IN" baseline="30000" dirty="0" smtClean="0"/>
              <a:t>rd</a:t>
            </a:r>
            <a:r>
              <a:rPr lang="en-IN" dirty="0" smtClean="0"/>
              <a:t> </a:t>
            </a:r>
            <a:r>
              <a:rPr lang="en-IN" dirty="0" smtClean="0"/>
              <a:t>Anglo-Afghan war in 1919, similar to first Anglo-Afghan war 1839-1842. </a:t>
            </a:r>
          </a:p>
          <a:p>
            <a:pPr marL="514350" indent="-514350">
              <a:buAutoNum type="arabicPeriod"/>
            </a:pPr>
            <a:r>
              <a:rPr lang="en-IN" dirty="0" smtClean="0"/>
              <a:t>State of semi-colonial revived with Soviet invasion in 1979. </a:t>
            </a:r>
            <a:r>
              <a:rPr lang="en-IN" dirty="0"/>
              <a:t>R</a:t>
            </a:r>
            <a:r>
              <a:rPr lang="en-IN" dirty="0" smtClean="0"/>
              <a:t>emained for one decade.</a:t>
            </a:r>
          </a:p>
          <a:p>
            <a:pPr marL="0" indent="0">
              <a:buNone/>
            </a:pPr>
            <a:r>
              <a:rPr lang="en-IN" dirty="0" smtClean="0"/>
              <a:t>A country living with non-stop internal/civil war.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315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>
                <a:solidFill>
                  <a:schemeClr val="tx2"/>
                </a:solidFill>
              </a:rPr>
              <a:t>Colonial History</a:t>
            </a:r>
            <a:br>
              <a:rPr lang="en-IN" sz="3200" dirty="0">
                <a:solidFill>
                  <a:schemeClr val="tx2"/>
                </a:solidFill>
              </a:rPr>
            </a:br>
            <a:r>
              <a:rPr lang="en-IN" sz="3200" dirty="0">
                <a:solidFill>
                  <a:schemeClr val="tx2"/>
                </a:solidFill>
              </a:rPr>
              <a:t>Semi-colonial </a:t>
            </a:r>
            <a:r>
              <a:rPr lang="en-IN" sz="3200" dirty="0" smtClean="0">
                <a:solidFill>
                  <a:schemeClr val="tx2"/>
                </a:solidFill>
              </a:rPr>
              <a:t>state: Bhutan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N" dirty="0" smtClean="0"/>
              <a:t>Semi colonial – non-interference in domestic affairs but control over foreign affairs</a:t>
            </a:r>
          </a:p>
          <a:p>
            <a:pPr marL="514350" indent="-514350">
              <a:buAutoNum type="arabicPeriod"/>
            </a:pPr>
            <a:r>
              <a:rPr lang="en-IN" dirty="0" smtClean="0"/>
              <a:t>War with British India in 1864-65, concluded with Treaty of </a:t>
            </a:r>
            <a:r>
              <a:rPr lang="en-IN" dirty="0" err="1" smtClean="0"/>
              <a:t>Sinchula</a:t>
            </a:r>
            <a:r>
              <a:rPr lang="en-IN" dirty="0" smtClean="0"/>
              <a:t>. Similar treaty with Nepal in 1816 and with Sikkim 1890.</a:t>
            </a:r>
          </a:p>
          <a:p>
            <a:pPr marL="514350" indent="-514350">
              <a:buAutoNum type="arabicPeriod"/>
            </a:pPr>
            <a:r>
              <a:rPr lang="en-IN" dirty="0" smtClean="0"/>
              <a:t>Treaty of Punakha 1910 that explicitly stated: (a) no interference in domestic politics, (b) but ‘guidance’ on foreign affairs. Similar to 1923 treaty with Nepal.</a:t>
            </a:r>
          </a:p>
          <a:p>
            <a:pPr marL="514350" indent="-514350">
              <a:buAutoNum type="arabicPeriod"/>
            </a:pPr>
            <a:r>
              <a:rPr lang="en-IN" dirty="0" smtClean="0"/>
              <a:t>1949 treaty with Independent India uphold above two points. Slightly different with 1950 treaty between Nepal and India, (but limiting defence area). Context: Nehru inherited British India’s policy of taking Himalayas as ‘frontline’ defence. </a:t>
            </a:r>
          </a:p>
          <a:p>
            <a:pPr marL="514350" indent="-514350">
              <a:buAutoNum type="arabicPeriod"/>
            </a:pPr>
            <a:r>
              <a:rPr lang="en-IN" dirty="0" smtClean="0"/>
              <a:t>Liberated from semi colonel status with a new treaty with India in 2007 which did not entertain above mentioned two points.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388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>
                <a:solidFill>
                  <a:schemeClr val="tx2"/>
                </a:solidFill>
              </a:rPr>
              <a:t>Colonial History</a:t>
            </a:r>
            <a:br>
              <a:rPr lang="en-IN" dirty="0">
                <a:solidFill>
                  <a:schemeClr val="tx2"/>
                </a:solidFill>
              </a:rPr>
            </a:br>
            <a:r>
              <a:rPr lang="en-IN" dirty="0">
                <a:solidFill>
                  <a:schemeClr val="tx2"/>
                </a:solidFill>
              </a:rPr>
              <a:t>Semi-colonial </a:t>
            </a:r>
            <a:r>
              <a:rPr lang="en-IN" dirty="0" smtClean="0">
                <a:solidFill>
                  <a:schemeClr val="tx2"/>
                </a:solidFill>
              </a:rPr>
              <a:t>state: </a:t>
            </a:r>
            <a:r>
              <a:rPr lang="en-IN" dirty="0">
                <a:solidFill>
                  <a:schemeClr val="tx2"/>
                </a:solidFill>
              </a:rPr>
              <a:t>Nepal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IN" dirty="0" smtClean="0"/>
              <a:t>Anglo-Nepal war, 1814-16, concluded with 1816 </a:t>
            </a:r>
            <a:r>
              <a:rPr lang="en-IN" dirty="0" err="1" smtClean="0"/>
              <a:t>Sugauli</a:t>
            </a:r>
            <a:r>
              <a:rPr lang="en-IN" dirty="0" smtClean="0"/>
              <a:t> treaty. Nepal lost one-thirds of its newly conquered territory.</a:t>
            </a:r>
          </a:p>
          <a:p>
            <a:pPr marL="514350" indent="-514350">
              <a:buAutoNum type="arabicPeriod"/>
            </a:pPr>
            <a:r>
              <a:rPr lang="en-IN" dirty="0" smtClean="0"/>
              <a:t>British resident controlled foreign affairs and oversaw domestic politics as well.</a:t>
            </a:r>
          </a:p>
          <a:p>
            <a:pPr marL="514350" indent="-514350">
              <a:buAutoNum type="arabicPeriod"/>
            </a:pPr>
            <a:r>
              <a:rPr lang="en-IN" dirty="0" smtClean="0"/>
              <a:t>Nepal, a hunting ground for British authorities</a:t>
            </a:r>
          </a:p>
          <a:p>
            <a:pPr marL="514350" indent="-514350">
              <a:buAutoNum type="arabicPeriod"/>
            </a:pPr>
            <a:r>
              <a:rPr lang="en-IN" dirty="0" err="1" smtClean="0"/>
              <a:t>Gorkha</a:t>
            </a:r>
            <a:r>
              <a:rPr lang="en-IN" dirty="0" smtClean="0"/>
              <a:t> recruitment in British army, later in Indian army too.</a:t>
            </a:r>
          </a:p>
          <a:p>
            <a:pPr marL="514350" indent="-514350">
              <a:buAutoNum type="arabicPeriod"/>
            </a:pPr>
            <a:r>
              <a:rPr lang="en-IN" dirty="0" smtClean="0"/>
              <a:t>Involved in 1</a:t>
            </a:r>
            <a:r>
              <a:rPr lang="en-IN" baseline="30000" dirty="0" smtClean="0"/>
              <a:t>st</a:t>
            </a:r>
            <a:r>
              <a:rPr lang="en-IN" dirty="0" smtClean="0"/>
              <a:t> and 2</a:t>
            </a:r>
            <a:r>
              <a:rPr lang="en-IN" baseline="30000" dirty="0" smtClean="0"/>
              <a:t>nd</a:t>
            </a:r>
            <a:r>
              <a:rPr lang="en-IN" dirty="0" smtClean="0"/>
              <a:t> world war in favour of British.</a:t>
            </a:r>
          </a:p>
          <a:p>
            <a:pPr marL="514350" indent="-514350">
              <a:buAutoNum type="arabicPeriod"/>
            </a:pPr>
            <a:r>
              <a:rPr lang="en-IN" dirty="0" smtClean="0"/>
              <a:t>1923 treaty, recognized independent of Nepal but on foreign affairs subject to British guidance.</a:t>
            </a:r>
          </a:p>
          <a:p>
            <a:pPr marL="514350" indent="-514350">
              <a:buAutoNum type="arabicPeriod"/>
            </a:pPr>
            <a:r>
              <a:rPr lang="en-IN" dirty="0" smtClean="0"/>
              <a:t>1950 treaty and special relations with India, how?</a:t>
            </a:r>
          </a:p>
          <a:p>
            <a:pPr marL="514350" indent="-514350">
              <a:buAutoNum type="arabicPeriod"/>
            </a:pPr>
            <a:r>
              <a:rPr lang="en-IN" dirty="0" smtClean="0"/>
              <a:t>Nepal’s quest for overcoming past legacy.  </a:t>
            </a:r>
          </a:p>
        </p:txBody>
      </p:sp>
    </p:spTree>
    <p:extLst>
      <p:ext uri="{BB962C8B-B14F-4D97-AF65-F5344CB8AC3E}">
        <p14:creationId xmlns:p14="http://schemas.microsoft.com/office/powerpoint/2010/main" val="355633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>
                <a:solidFill>
                  <a:schemeClr val="tx2"/>
                </a:solidFill>
              </a:rPr>
              <a:t>Contents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IN" sz="2400" dirty="0" smtClean="0"/>
              <a:t>Syllabus</a:t>
            </a:r>
          </a:p>
          <a:p>
            <a:pPr marL="514350" indent="-514350">
              <a:buAutoNum type="arabicPeriod"/>
            </a:pPr>
            <a:r>
              <a:rPr lang="en-IN" sz="2400" dirty="0" smtClean="0"/>
              <a:t>Reference books</a:t>
            </a:r>
          </a:p>
          <a:p>
            <a:pPr marL="514350" indent="-514350">
              <a:buAutoNum type="arabicPeriod"/>
            </a:pPr>
            <a:r>
              <a:rPr lang="en-IN" sz="2400" dirty="0" smtClean="0"/>
              <a:t>A Glance of South Asia Countries</a:t>
            </a:r>
          </a:p>
          <a:p>
            <a:pPr marL="0" indent="0">
              <a:buNone/>
            </a:pPr>
            <a:r>
              <a:rPr lang="en-IN" sz="2400" dirty="0" smtClean="0"/>
              <a:t>Unit 1:</a:t>
            </a:r>
          </a:p>
          <a:p>
            <a:pPr marL="514350" indent="-514350">
              <a:buAutoNum type="arabicPeriod"/>
            </a:pPr>
            <a:r>
              <a:rPr lang="en-IN" sz="2400" dirty="0" smtClean="0"/>
              <a:t>Third </a:t>
            </a:r>
            <a:r>
              <a:rPr lang="en-IN" sz="2400" dirty="0"/>
              <a:t>W</a:t>
            </a:r>
            <a:r>
              <a:rPr lang="en-IN" sz="2400" dirty="0" smtClean="0"/>
              <a:t>orld countries</a:t>
            </a:r>
          </a:p>
          <a:p>
            <a:pPr marL="514350" indent="-514350">
              <a:buAutoNum type="arabicPeriod"/>
            </a:pPr>
            <a:r>
              <a:rPr lang="en-IN" sz="2400" dirty="0" smtClean="0"/>
              <a:t>Colonial History</a:t>
            </a:r>
          </a:p>
          <a:p>
            <a:pPr marL="514350" indent="-514350">
              <a:buAutoNum type="arabicPeriod"/>
            </a:pPr>
            <a:r>
              <a:rPr lang="en-IN" sz="2400" dirty="0" smtClean="0"/>
              <a:t>Post-Colonial State Formation</a:t>
            </a:r>
          </a:p>
          <a:p>
            <a:pPr marL="914400" lvl="1" indent="-514350">
              <a:buAutoNum type="alphaLcPeriod"/>
            </a:pPr>
            <a:r>
              <a:rPr lang="en-GB" sz="2400" dirty="0" smtClean="0"/>
              <a:t>Independence of Afghanistan, India, Maldives, Pakistan and Sri Lanka</a:t>
            </a:r>
          </a:p>
          <a:p>
            <a:pPr marL="914400" lvl="1" indent="-514350">
              <a:buAutoNum type="alphaLcPeriod"/>
            </a:pPr>
            <a:r>
              <a:rPr lang="en-GB" sz="2400" dirty="0" smtClean="0"/>
              <a:t>Partition and Emergence of Bangladesh</a:t>
            </a:r>
            <a:endParaRPr lang="en-IN" sz="2400" dirty="0" smtClean="0"/>
          </a:p>
          <a:p>
            <a:pPr marL="914400" lvl="1" indent="-514350">
              <a:buAutoNum type="alphaLcPeriod"/>
            </a:pPr>
            <a:r>
              <a:rPr lang="en-GB" sz="2400" dirty="0" smtClean="0"/>
              <a:t>Non-colonial states: Bhutan and Nepal</a:t>
            </a:r>
            <a:endParaRPr lang="en-IN" sz="2400" dirty="0" smtClean="0"/>
          </a:p>
          <a:p>
            <a:pPr marL="514350" indent="-514350"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4123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India: State formation in post-independence period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dirty="0" smtClean="0"/>
              <a:t>Presentation:</a:t>
            </a:r>
          </a:p>
          <a:p>
            <a:pPr marL="0" indent="0">
              <a:buNone/>
            </a:pPr>
            <a:r>
              <a:rPr lang="en-IN" sz="2200" dirty="0" smtClean="0"/>
              <a:t>1.</a:t>
            </a:r>
          </a:p>
          <a:p>
            <a:pPr marL="0" indent="0">
              <a:buNone/>
            </a:pPr>
            <a:r>
              <a:rPr lang="en-IN" sz="2200" dirty="0" smtClean="0"/>
              <a:t>2.</a:t>
            </a:r>
          </a:p>
          <a:p>
            <a:pPr marL="0" indent="0">
              <a:buNone/>
            </a:pPr>
            <a:r>
              <a:rPr lang="en-IN" sz="2200" dirty="0" smtClean="0"/>
              <a:t>3.</a:t>
            </a:r>
          </a:p>
          <a:p>
            <a:pPr marL="0" indent="0">
              <a:buNone/>
            </a:pPr>
            <a:r>
              <a:rPr lang="en-IN" sz="2200" dirty="0" smtClean="0"/>
              <a:t>4.</a:t>
            </a:r>
          </a:p>
          <a:p>
            <a:pPr marL="0" indent="0">
              <a:buNone/>
            </a:pPr>
            <a:r>
              <a:rPr lang="en-IN" sz="2200" dirty="0" smtClean="0"/>
              <a:t>5.</a:t>
            </a:r>
          </a:p>
          <a:p>
            <a:pPr marL="0" indent="0">
              <a:buNone/>
            </a:pPr>
            <a:r>
              <a:rPr lang="en-IN" sz="2200" dirty="0" smtClean="0"/>
              <a:t>6.</a:t>
            </a:r>
          </a:p>
          <a:p>
            <a:pPr marL="0" indent="0">
              <a:buNone/>
            </a:pPr>
            <a:r>
              <a:rPr lang="en-IN" sz="2200" dirty="0" smtClean="0"/>
              <a:t>7.</a:t>
            </a:r>
          </a:p>
          <a:p>
            <a:pPr marL="0" indent="0">
              <a:buNone/>
            </a:pPr>
            <a:r>
              <a:rPr lang="en-IN" sz="2200" dirty="0" smtClean="0"/>
              <a:t>8.</a:t>
            </a:r>
          </a:p>
          <a:p>
            <a:pPr marL="0" indent="0">
              <a:buNone/>
            </a:pPr>
            <a:r>
              <a:rPr lang="en-IN" sz="2200" dirty="0" smtClean="0"/>
              <a:t>9.</a:t>
            </a:r>
          </a:p>
        </p:txBody>
      </p:sp>
    </p:spTree>
    <p:extLst>
      <p:ext uri="{BB962C8B-B14F-4D97-AF65-F5344CB8AC3E}">
        <p14:creationId xmlns:p14="http://schemas.microsoft.com/office/powerpoint/2010/main" val="3222931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India: 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1.British India left from greater India giving three options</a:t>
            </a:r>
            <a:r>
              <a:rPr lang="en-IN" sz="2200" dirty="0" smtClean="0"/>
              <a:t>:</a:t>
            </a:r>
          </a:p>
          <a:p>
            <a:pPr>
              <a:buAutoNum type="alphaUcPeriod"/>
            </a:pPr>
            <a:r>
              <a:rPr lang="en-IN" sz="1800" dirty="0" smtClean="0"/>
              <a:t>To </a:t>
            </a:r>
            <a:r>
              <a:rPr lang="en-IN" sz="1800" dirty="0"/>
              <a:t>Join with India, </a:t>
            </a:r>
            <a:r>
              <a:rPr lang="en-IN" sz="1800" dirty="0" smtClean="0"/>
              <a:t>or</a:t>
            </a:r>
          </a:p>
          <a:p>
            <a:pPr>
              <a:buAutoNum type="alphaUcPeriod"/>
            </a:pPr>
            <a:r>
              <a:rPr lang="en-IN" sz="1800" dirty="0" smtClean="0"/>
              <a:t>To </a:t>
            </a:r>
            <a:r>
              <a:rPr lang="en-IN" sz="1800" dirty="0"/>
              <a:t>joint with Pakistan (</a:t>
            </a:r>
            <a:r>
              <a:rPr lang="en-IN" sz="1800" dirty="0" smtClean="0"/>
              <a:t>became </a:t>
            </a:r>
            <a:r>
              <a:rPr lang="en-IN" sz="1800" dirty="0"/>
              <a:t>indispensable since  Muslim League left from constituent assembly , elected in 1946, as result favoured INC overwhelmingly) </a:t>
            </a:r>
            <a:r>
              <a:rPr lang="en-IN" sz="1800" dirty="0" smtClean="0"/>
              <a:t>or</a:t>
            </a:r>
          </a:p>
          <a:p>
            <a:pPr>
              <a:buAutoNum type="alphaUcPeriod"/>
            </a:pPr>
            <a:r>
              <a:rPr lang="en-IN" sz="1800" dirty="0" smtClean="0"/>
              <a:t>To </a:t>
            </a:r>
            <a:r>
              <a:rPr lang="en-IN" sz="1800" dirty="0"/>
              <a:t>stay with Independent (for over 500 princely states): Gandhi’s image, Nehru’s </a:t>
            </a:r>
            <a:r>
              <a:rPr lang="en-IN" sz="1800" dirty="0" smtClean="0"/>
              <a:t>persuasion and </a:t>
            </a:r>
            <a:r>
              <a:rPr lang="en-IN" sz="1800" dirty="0"/>
              <a:t>Patel’s threat worked them to choose India in return of certain sort of </a:t>
            </a:r>
            <a:r>
              <a:rPr lang="en-IN" sz="1800" dirty="0" smtClean="0"/>
              <a:t>autonomy (abolished in 1975). </a:t>
            </a:r>
            <a:r>
              <a:rPr lang="en-IN" sz="1800" dirty="0"/>
              <a:t>Problem </a:t>
            </a:r>
            <a:r>
              <a:rPr lang="en-IN" sz="1800" dirty="0" smtClean="0"/>
              <a:t>appeared </a:t>
            </a:r>
            <a:r>
              <a:rPr lang="en-IN" sz="1800" dirty="0"/>
              <a:t>in three border states (between India and Pakistan): Jammu and Kashmir (King: Hindu but majority population Muslim), Junagadh and Hyderabad (King: Muslim but majority population Hindu), so annexed through the use of force. </a:t>
            </a:r>
            <a:endParaRPr lang="en-IN" sz="2200" dirty="0" smtClean="0"/>
          </a:p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2. 4-Pillars of New state</a:t>
            </a:r>
          </a:p>
          <a:p>
            <a:pPr marL="0" indent="0">
              <a:buNone/>
            </a:pPr>
            <a:r>
              <a:rPr lang="en-IN" sz="1800" dirty="0" smtClean="0"/>
              <a:t>1. </a:t>
            </a:r>
            <a:r>
              <a:rPr lang="en-IN" sz="1800" dirty="0" smtClean="0">
                <a:solidFill>
                  <a:schemeClr val="accent1"/>
                </a:solidFill>
              </a:rPr>
              <a:t>Democracy</a:t>
            </a:r>
            <a:r>
              <a:rPr lang="en-IN" sz="1800" dirty="0" smtClean="0"/>
              <a:t> in the form of multiparty parliamentary system</a:t>
            </a:r>
          </a:p>
          <a:p>
            <a:pPr marL="0" indent="0">
              <a:buNone/>
            </a:pPr>
            <a:r>
              <a:rPr lang="en-IN" sz="1800" dirty="0" smtClean="0"/>
              <a:t>2. </a:t>
            </a:r>
            <a:r>
              <a:rPr lang="en-IN" sz="1800" dirty="0" smtClean="0">
                <a:solidFill>
                  <a:schemeClr val="accent1"/>
                </a:solidFill>
              </a:rPr>
              <a:t>Socialism</a:t>
            </a:r>
            <a:r>
              <a:rPr lang="en-IN" sz="1800" dirty="0" smtClean="0"/>
              <a:t> with national-self reliance</a:t>
            </a:r>
          </a:p>
          <a:p>
            <a:pPr marL="0" indent="0">
              <a:buNone/>
            </a:pPr>
            <a:r>
              <a:rPr lang="en-IN" sz="1800" dirty="0" smtClean="0"/>
              <a:t>3. </a:t>
            </a:r>
            <a:r>
              <a:rPr lang="en-IN" sz="1800" dirty="0" smtClean="0">
                <a:solidFill>
                  <a:schemeClr val="accent1"/>
                </a:solidFill>
              </a:rPr>
              <a:t>Secularism</a:t>
            </a:r>
            <a:r>
              <a:rPr lang="en-IN" sz="1800" dirty="0" smtClean="0"/>
              <a:t>, though over 80% population are Hindu </a:t>
            </a:r>
          </a:p>
          <a:p>
            <a:pPr marL="0" indent="0">
              <a:buNone/>
            </a:pPr>
            <a:r>
              <a:rPr lang="en-IN" sz="1800" dirty="0" smtClean="0"/>
              <a:t>4. </a:t>
            </a:r>
            <a:r>
              <a:rPr lang="en-IN" sz="1800" dirty="0" smtClean="0">
                <a:solidFill>
                  <a:schemeClr val="accent1"/>
                </a:solidFill>
              </a:rPr>
              <a:t>Nationalism</a:t>
            </a:r>
            <a:r>
              <a:rPr lang="en-IN" sz="1800" dirty="0" smtClean="0"/>
              <a:t>: Internal (Accommodation of diversity) and external: non-alignment and     </a:t>
            </a:r>
          </a:p>
          <a:p>
            <a:pPr marL="0" indent="0">
              <a:buNone/>
            </a:pPr>
            <a:r>
              <a:rPr lang="en-IN" sz="1800" dirty="0"/>
              <a:t> </a:t>
            </a:r>
            <a:r>
              <a:rPr lang="en-IN" sz="1800" dirty="0" smtClean="0"/>
              <a:t>   anti-Pakistan (as a result of war in 1948, 1965, 1971,…</a:t>
            </a:r>
            <a:r>
              <a:rPr lang="en-IN" sz="1800" dirty="0" err="1" smtClean="0"/>
              <a:t>Kargil</a:t>
            </a:r>
            <a:r>
              <a:rPr lang="en-IN" sz="1800" dirty="0" smtClean="0"/>
              <a:t>) and anti-China (war in 1962)</a:t>
            </a:r>
          </a:p>
          <a:p>
            <a:pPr marL="457200" lvl="1" indent="0">
              <a:buNone/>
            </a:pPr>
            <a:endParaRPr lang="en-IN" sz="1800" dirty="0" smtClean="0"/>
          </a:p>
          <a:p>
            <a:pPr marL="514350" indent="-514350">
              <a:buAutoNum type="arabicPeriod"/>
            </a:pPr>
            <a:endParaRPr lang="en-IN" sz="2200" dirty="0" smtClean="0"/>
          </a:p>
          <a:p>
            <a:pPr marL="0" indent="0">
              <a:buNone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2125062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India: 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2400" dirty="0" smtClean="0">
                <a:solidFill>
                  <a:schemeClr val="accent1"/>
                </a:solidFill>
              </a:rPr>
              <a:t>3. Continuity and change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solidFill>
                  <a:schemeClr val="accent1"/>
                </a:solidFill>
              </a:rPr>
              <a:t>Democracy</a:t>
            </a:r>
            <a:r>
              <a:rPr lang="en-IN" sz="2400" dirty="0" smtClean="0"/>
              <a:t> </a:t>
            </a:r>
            <a:r>
              <a:rPr lang="en-IN" sz="2400" dirty="0"/>
              <a:t>in the form of multiparty parliamentary </a:t>
            </a:r>
            <a:r>
              <a:rPr lang="en-IN" sz="2400" dirty="0" smtClean="0"/>
              <a:t>system (</a:t>
            </a:r>
            <a:r>
              <a:rPr lang="en-IN" sz="2400" dirty="0" smtClean="0">
                <a:solidFill>
                  <a:srgbClr val="FF0000"/>
                </a:solidFill>
              </a:rPr>
              <a:t>continue</a:t>
            </a:r>
            <a:r>
              <a:rPr lang="en-IN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solidFill>
                  <a:schemeClr val="accent1"/>
                </a:solidFill>
              </a:rPr>
              <a:t>Socialism</a:t>
            </a:r>
            <a:r>
              <a:rPr lang="en-IN" sz="2400" dirty="0" smtClean="0"/>
              <a:t> </a:t>
            </a:r>
            <a:r>
              <a:rPr lang="en-IN" sz="2400" dirty="0"/>
              <a:t>with national-self </a:t>
            </a:r>
            <a:r>
              <a:rPr lang="en-IN" sz="2400" dirty="0" smtClean="0"/>
              <a:t>reliance, </a:t>
            </a:r>
            <a:r>
              <a:rPr lang="en-IN" sz="2400" dirty="0" smtClean="0">
                <a:solidFill>
                  <a:srgbClr val="FF0000"/>
                </a:solidFill>
              </a:rPr>
              <a:t>retain in word but change the policy</a:t>
            </a:r>
            <a:r>
              <a:rPr lang="en-IN" sz="2400" dirty="0" smtClean="0"/>
              <a:t> in  favour of market economy: privatization and globalization since 1991 with return of INC in government and appointment of Man Mohan Singh as Finance Minister who later became PM in 2009. 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solidFill>
                  <a:schemeClr val="accent1"/>
                </a:solidFill>
              </a:rPr>
              <a:t>Secularism</a:t>
            </a:r>
            <a:r>
              <a:rPr lang="en-IN" sz="2400" dirty="0" smtClean="0"/>
              <a:t>, </a:t>
            </a:r>
            <a:r>
              <a:rPr lang="en-IN" sz="2400" dirty="0" smtClean="0">
                <a:solidFill>
                  <a:srgbClr val="FF0000"/>
                </a:solidFill>
              </a:rPr>
              <a:t>retain in word but change with a mission of Making India a </a:t>
            </a:r>
            <a:r>
              <a:rPr lang="en-IN" sz="2400" dirty="0" err="1" smtClean="0">
                <a:solidFill>
                  <a:srgbClr val="FF0000"/>
                </a:solidFill>
              </a:rPr>
              <a:t>Hinduto</a:t>
            </a:r>
            <a:r>
              <a:rPr lang="en-IN" sz="2400" dirty="0" smtClean="0"/>
              <a:t> state since BJP under Narendra Modi has come to power since 2014 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solidFill>
                  <a:schemeClr val="accent1"/>
                </a:solidFill>
              </a:rPr>
              <a:t>Nationalism</a:t>
            </a:r>
            <a:r>
              <a:rPr lang="en-IN" sz="2400" dirty="0"/>
              <a:t>: Internal (Accommodation of </a:t>
            </a:r>
            <a:r>
              <a:rPr lang="en-IN" sz="2400" dirty="0" smtClean="0"/>
              <a:t>diversity, </a:t>
            </a:r>
            <a:r>
              <a:rPr lang="en-IN" sz="2400" dirty="0" smtClean="0">
                <a:solidFill>
                  <a:srgbClr val="FF0000"/>
                </a:solidFill>
              </a:rPr>
              <a:t>continue but change with hate against Muslim</a:t>
            </a:r>
            <a:r>
              <a:rPr lang="en-IN" sz="2400" dirty="0" smtClean="0"/>
              <a:t>) </a:t>
            </a:r>
            <a:r>
              <a:rPr lang="en-IN" sz="2400" dirty="0"/>
              <a:t>and external: non-alignment and </a:t>
            </a:r>
            <a:r>
              <a:rPr lang="en-IN" sz="2400" dirty="0" smtClean="0"/>
              <a:t>anti-Pakistan </a:t>
            </a:r>
            <a:r>
              <a:rPr lang="en-IN" sz="2400" dirty="0"/>
              <a:t>(as a result of war in 1948, </a:t>
            </a:r>
            <a:r>
              <a:rPr lang="en-IN" sz="2400" dirty="0" smtClean="0"/>
              <a:t>1965, 1971, … </a:t>
            </a:r>
            <a:r>
              <a:rPr lang="en-IN" sz="2400" dirty="0" err="1" smtClean="0"/>
              <a:t>Kargil</a:t>
            </a:r>
            <a:r>
              <a:rPr lang="en-IN" sz="2400" dirty="0" smtClean="0"/>
              <a:t>) </a:t>
            </a:r>
            <a:r>
              <a:rPr lang="en-IN" sz="2400" dirty="0"/>
              <a:t>and anti-China (war in 1962</a:t>
            </a:r>
            <a:r>
              <a:rPr lang="en-IN" sz="2400" dirty="0" smtClean="0"/>
              <a:t>).</a:t>
            </a:r>
          </a:p>
          <a:p>
            <a:pPr marL="0" indent="0">
              <a:buNone/>
            </a:pPr>
            <a:endParaRPr lang="en-IN" sz="2400" dirty="0" smtClean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31951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Pakistan: 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722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Pakistan: </a:t>
            </a:r>
            <a:r>
              <a:rPr lang="en-IN" dirty="0"/>
              <a:t>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I. Idea of Pakistan</a:t>
            </a:r>
          </a:p>
          <a:p>
            <a:pPr marL="457200" indent="-457200">
              <a:buAutoNum type="arabicPeriod"/>
            </a:pPr>
            <a:r>
              <a:rPr lang="en-IN" sz="2200" dirty="0" smtClean="0"/>
              <a:t>Inception: </a:t>
            </a:r>
          </a:p>
          <a:p>
            <a:pPr lvl="1"/>
            <a:r>
              <a:rPr lang="en-IN" sz="1800" dirty="0" smtClean="0"/>
              <a:t>The name of </a:t>
            </a:r>
            <a:r>
              <a:rPr lang="en-IN" sz="1800" dirty="0"/>
              <a:t>P</a:t>
            </a:r>
            <a:r>
              <a:rPr lang="en-IN" sz="1800" dirty="0" smtClean="0"/>
              <a:t>akistan – a homeland for Muslims of British India to be constituted by Muslim majority regions, five northern regions of British Raj: Punjab, </a:t>
            </a:r>
            <a:r>
              <a:rPr lang="en-IN" sz="1800" dirty="0" err="1" smtClean="0"/>
              <a:t>Afghania</a:t>
            </a:r>
            <a:r>
              <a:rPr lang="en-IN" sz="1800" dirty="0" smtClean="0"/>
              <a:t> (North-West Frontier, renamed as Khyber Pakhtunkhwa), Kashmir, Sindh, and Baluchistan – was coined in 1933 by Chaudhary </a:t>
            </a:r>
            <a:r>
              <a:rPr lang="en-IN" sz="1800" dirty="0" err="1" smtClean="0"/>
              <a:t>Rahmat</a:t>
            </a:r>
            <a:r>
              <a:rPr lang="en-IN" sz="1800" dirty="0" smtClean="0"/>
              <a:t> Ali.</a:t>
            </a:r>
          </a:p>
          <a:p>
            <a:pPr lvl="1"/>
            <a:r>
              <a:rPr lang="en-IN" sz="1800" dirty="0" smtClean="0"/>
              <a:t>Espoused by Muslim League, formed in 1906 , which scored 90 % seats reserved for Muslim in 1946 Constituent </a:t>
            </a:r>
            <a:r>
              <a:rPr lang="en-IN" sz="1800" dirty="0"/>
              <a:t>A</a:t>
            </a:r>
            <a:r>
              <a:rPr lang="en-IN" sz="1800" dirty="0" smtClean="0"/>
              <a:t>ssembly elections.</a:t>
            </a:r>
            <a:endParaRPr lang="en-IN" sz="2200" dirty="0" smtClean="0"/>
          </a:p>
          <a:p>
            <a:pPr marL="457200" indent="-457200">
              <a:buAutoNum type="arabicPeriod"/>
            </a:pPr>
            <a:r>
              <a:rPr lang="en-IN" sz="2200" dirty="0" smtClean="0"/>
              <a:t>Formation in August 1947</a:t>
            </a:r>
          </a:p>
          <a:p>
            <a:pPr lvl="1"/>
            <a:r>
              <a:rPr lang="en-IN" sz="1800" dirty="0" smtClean="0"/>
              <a:t>With partition of British India on the basis of two-nation theory – Hindustan for Hindus and Pakistan for Muslims, </a:t>
            </a:r>
          </a:p>
          <a:p>
            <a:pPr lvl="1"/>
            <a:r>
              <a:rPr lang="en-IN" sz="1800" dirty="0"/>
              <a:t>F</a:t>
            </a:r>
            <a:r>
              <a:rPr lang="en-IN" sz="1800" dirty="0" smtClean="0"/>
              <a:t>ollowed by large scale migration of Hindus (4.7 million) from Pakistan and Muslims (6.5 million) from India</a:t>
            </a:r>
          </a:p>
          <a:p>
            <a:pPr lvl="1"/>
            <a:r>
              <a:rPr lang="en-IN" sz="1800" dirty="0" smtClean="0"/>
              <a:t>Muhammad  Ali Jinnah, the founder of Pakistan  served as the first Governor General, President and Speaker of Parliament.</a:t>
            </a:r>
          </a:p>
          <a:p>
            <a:pPr marL="457200" indent="-457200">
              <a:buAutoNum type="arabicPeriod"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27995360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Pakistan: 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II.</a:t>
            </a:r>
            <a:r>
              <a:rPr lang="en-IN" sz="2200" dirty="0" smtClean="0"/>
              <a:t> </a:t>
            </a:r>
            <a:r>
              <a:rPr lang="en-IN" sz="2200" dirty="0" smtClean="0">
                <a:solidFill>
                  <a:schemeClr val="accent1"/>
                </a:solidFill>
              </a:rPr>
              <a:t>Pillars of Pakistani state</a:t>
            </a:r>
            <a:r>
              <a:rPr lang="en-IN" sz="2200" dirty="0" smtClean="0"/>
              <a:t>, as envisaged by its first constitution 1956, replaced by 1962 constitution in favour of presidential system but reinstated by 1973 constitution)</a:t>
            </a:r>
          </a:p>
          <a:p>
            <a:pPr marL="457200" lvl="1" indent="0">
              <a:buNone/>
            </a:pPr>
            <a:r>
              <a:rPr lang="en-IN" sz="2200" dirty="0" smtClean="0"/>
              <a:t>1. </a:t>
            </a:r>
            <a:r>
              <a:rPr lang="en-IN" sz="2200" dirty="0" smtClean="0">
                <a:solidFill>
                  <a:schemeClr val="accent1"/>
                </a:solidFill>
              </a:rPr>
              <a:t>Democracy</a:t>
            </a:r>
            <a:r>
              <a:rPr lang="en-IN" sz="2200" dirty="0" smtClean="0"/>
              <a:t> </a:t>
            </a:r>
            <a:r>
              <a:rPr lang="en-IN" sz="2200" dirty="0"/>
              <a:t>in the form of multiparty parliamentary </a:t>
            </a:r>
            <a:r>
              <a:rPr lang="en-IN" sz="2200" dirty="0" smtClean="0"/>
              <a:t>system</a:t>
            </a:r>
            <a:r>
              <a:rPr lang="en-IN" sz="2200" dirty="0"/>
              <a:t> </a:t>
            </a:r>
            <a:r>
              <a:rPr lang="en-IN" sz="2200" dirty="0" smtClean="0"/>
              <a:t>- but </a:t>
            </a:r>
          </a:p>
          <a:p>
            <a:pPr marL="457200" lvl="1" indent="0">
              <a:buNone/>
            </a:pPr>
            <a:r>
              <a:rPr lang="en-IN" sz="2200" dirty="0" smtClean="0"/>
              <a:t>     interrupted time and again by military rules – with ethnic  </a:t>
            </a:r>
          </a:p>
          <a:p>
            <a:pPr marL="457200" lvl="1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    identity-based federalism: (west) Punjab, </a:t>
            </a:r>
            <a:r>
              <a:rPr lang="en-IN" sz="2200" dirty="0"/>
              <a:t>S</a:t>
            </a:r>
            <a:r>
              <a:rPr lang="en-IN" sz="2200" dirty="0" smtClean="0"/>
              <a:t>indh, </a:t>
            </a:r>
            <a:r>
              <a:rPr lang="en-IN" sz="2200" dirty="0"/>
              <a:t>Khyber </a:t>
            </a:r>
            <a:endParaRPr lang="en-IN" sz="2200" dirty="0" smtClean="0"/>
          </a:p>
          <a:p>
            <a:pPr marL="457200" lvl="1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    Pakhtunkhwa, Baluchistan, and east-Pakistan (separated in 1971 </a:t>
            </a:r>
          </a:p>
          <a:p>
            <a:pPr marL="457200" lvl="1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    with emergence of Bangladesh) + three territories (semi-provincial  </a:t>
            </a:r>
          </a:p>
          <a:p>
            <a:pPr marL="457200" lvl="1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     status): Islamabad, </a:t>
            </a:r>
            <a:r>
              <a:rPr lang="en-IN" sz="2200" dirty="0" err="1" smtClean="0"/>
              <a:t>Giljit</a:t>
            </a:r>
            <a:r>
              <a:rPr lang="en-IN" sz="2200" dirty="0" smtClean="0"/>
              <a:t>-Baltistan and Azad Kashmir</a:t>
            </a:r>
          </a:p>
          <a:p>
            <a:pPr marL="457200" lvl="1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2. Socialism</a:t>
            </a:r>
            <a:r>
              <a:rPr lang="en-IN" sz="2200" dirty="0" smtClean="0"/>
              <a:t> but blending with conservatism.</a:t>
            </a:r>
          </a:p>
          <a:p>
            <a:pPr marL="457200" lvl="1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3.</a:t>
            </a:r>
            <a:r>
              <a:rPr lang="en-IN" sz="2200" dirty="0" smtClean="0"/>
              <a:t> </a:t>
            </a:r>
            <a:r>
              <a:rPr lang="en-IN" sz="2200" dirty="0" smtClean="0">
                <a:solidFill>
                  <a:schemeClr val="accent1"/>
                </a:solidFill>
              </a:rPr>
              <a:t>Islamic state</a:t>
            </a:r>
            <a:r>
              <a:rPr lang="en-IN" sz="2200" dirty="0" smtClean="0"/>
              <a:t> (though Jinnah favoured secularism), Muslim </a:t>
            </a:r>
          </a:p>
          <a:p>
            <a:pPr marL="457200" lvl="1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    constitutes 96/5% of total population of the country</a:t>
            </a:r>
          </a:p>
          <a:p>
            <a:pPr marL="457200" lvl="1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4. Nationalism</a:t>
            </a:r>
            <a:r>
              <a:rPr lang="en-IN" sz="2200" dirty="0" smtClean="0"/>
              <a:t>:  Internal (Muslim brotherhood), external: anti-India  (war </a:t>
            </a:r>
          </a:p>
          <a:p>
            <a:pPr marL="457200" lvl="1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   in 1948, 1965, 1971 and 1999).   </a:t>
            </a:r>
            <a:endParaRPr lang="en-IN" sz="2200" dirty="0"/>
          </a:p>
          <a:p>
            <a:pPr marL="0" indent="0">
              <a:buNone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25065101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Pakistan: 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III. Continuity and Change</a:t>
            </a:r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Democracy, </a:t>
            </a:r>
            <a:r>
              <a:rPr lang="en-IN" sz="2200" dirty="0" smtClean="0"/>
              <a:t>before it was restored in 1990, democracy was replaced by military rule in 195-1971, 1977-1988, , 1999-2008. So Pakistan is known as military state.</a:t>
            </a:r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Socialism</a:t>
            </a:r>
            <a:r>
              <a:rPr lang="en-IN" sz="2200" dirty="0" smtClean="0"/>
              <a:t> , noticed turning from Left (under PPP) to right (PML), and later both heading to economic liberalization  </a:t>
            </a:r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Islamic state: </a:t>
            </a:r>
            <a:r>
              <a:rPr lang="en-IN" sz="2200" dirty="0" smtClean="0"/>
              <a:t>retained and reinforced, more strictly under Zia-</a:t>
            </a:r>
            <a:r>
              <a:rPr lang="en-IN" sz="2200" dirty="0" err="1" smtClean="0"/>
              <a:t>ul</a:t>
            </a:r>
            <a:r>
              <a:rPr lang="en-IN" sz="2200" dirty="0" smtClean="0"/>
              <a:t>-</a:t>
            </a:r>
            <a:r>
              <a:rPr lang="en-IN" sz="2200" dirty="0" err="1" smtClean="0"/>
              <a:t>Haq</a:t>
            </a:r>
            <a:r>
              <a:rPr lang="en-IN" sz="2200" dirty="0" smtClean="0"/>
              <a:t> period (1977-1988. </a:t>
            </a:r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Nationalism</a:t>
            </a:r>
            <a:r>
              <a:rPr lang="en-IN" sz="2200" dirty="0"/>
              <a:t>:  Internal (Muslim brotherhood), external: anti-India  (war </a:t>
            </a:r>
            <a:r>
              <a:rPr lang="en-IN" sz="2200" dirty="0" smtClean="0"/>
              <a:t>in </a:t>
            </a:r>
            <a:r>
              <a:rPr lang="en-IN" sz="2200" dirty="0"/>
              <a:t>1948, 1965, 1971 and 1999).  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1874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Sri Lanka: </a:t>
            </a:r>
            <a:r>
              <a:rPr lang="en-IN" dirty="0"/>
              <a:t>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4302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Sri Lanka: </a:t>
            </a:r>
            <a:r>
              <a:rPr lang="en-IN" dirty="0"/>
              <a:t>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en-IN" sz="2200" dirty="0" smtClean="0">
                <a:solidFill>
                  <a:schemeClr val="accent1"/>
                </a:solidFill>
              </a:rPr>
              <a:t>Independence in 1948</a:t>
            </a:r>
            <a:r>
              <a:rPr lang="en-IN" sz="2200" dirty="0" smtClean="0"/>
              <a:t> without liberation movement but through reformation movement</a:t>
            </a:r>
          </a:p>
          <a:p>
            <a:pPr lvl="1"/>
            <a:r>
              <a:rPr lang="en-IN" sz="1800" dirty="0" smtClean="0"/>
              <a:t>Rule of law since 1833</a:t>
            </a:r>
          </a:p>
          <a:p>
            <a:pPr lvl="1"/>
            <a:r>
              <a:rPr lang="en-IN" sz="1800" dirty="0" smtClean="0"/>
              <a:t>System of executive council and legislative council before parliament</a:t>
            </a:r>
          </a:p>
          <a:p>
            <a:pPr lvl="1"/>
            <a:r>
              <a:rPr lang="en-IN" sz="1800" dirty="0" smtClean="0"/>
              <a:t>Ceylon Civil Service by the end of 19</a:t>
            </a:r>
            <a:r>
              <a:rPr lang="en-IN" sz="1800" baseline="30000" dirty="0" smtClean="0"/>
              <a:t>th</a:t>
            </a:r>
            <a:r>
              <a:rPr lang="en-IN" sz="1800" dirty="0" smtClean="0"/>
              <a:t> century</a:t>
            </a:r>
          </a:p>
          <a:p>
            <a:pPr lvl="1"/>
            <a:r>
              <a:rPr lang="en-IN" sz="1800" dirty="0" smtClean="0"/>
              <a:t>Ceylon National Congress, founded in 1919, demand reformation not independence</a:t>
            </a:r>
          </a:p>
          <a:p>
            <a:pPr lvl="1"/>
            <a:r>
              <a:rPr lang="en-IN" sz="1800" dirty="0" smtClean="0"/>
              <a:t>Introduced adult franchise in 1931 , election of state council</a:t>
            </a:r>
          </a:p>
          <a:p>
            <a:pPr lvl="1"/>
            <a:r>
              <a:rPr lang="en-IN" sz="1800" dirty="0" smtClean="0"/>
              <a:t>Elected government formed through Parliamentary elections before the first constitution  1972.</a:t>
            </a:r>
          </a:p>
          <a:p>
            <a:pPr marL="0" indent="0">
              <a:buNone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1538511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Sri Lanka: 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2200" dirty="0">
                <a:solidFill>
                  <a:schemeClr val="accent1"/>
                </a:solidFill>
              </a:rPr>
              <a:t>II.</a:t>
            </a:r>
            <a:r>
              <a:rPr lang="en-IN" sz="2200" dirty="0"/>
              <a:t> </a:t>
            </a:r>
            <a:r>
              <a:rPr lang="en-IN" sz="2200" dirty="0">
                <a:solidFill>
                  <a:schemeClr val="accent1"/>
                </a:solidFill>
              </a:rPr>
              <a:t>Pillars of </a:t>
            </a:r>
            <a:r>
              <a:rPr lang="en-IN" sz="2200" dirty="0" smtClean="0">
                <a:solidFill>
                  <a:schemeClr val="accent1"/>
                </a:solidFill>
              </a:rPr>
              <a:t>Sri </a:t>
            </a:r>
            <a:r>
              <a:rPr lang="en-IN" sz="2200" dirty="0">
                <a:solidFill>
                  <a:schemeClr val="accent1"/>
                </a:solidFill>
              </a:rPr>
              <a:t>L</a:t>
            </a:r>
            <a:r>
              <a:rPr lang="en-IN" sz="2200" dirty="0" smtClean="0">
                <a:solidFill>
                  <a:schemeClr val="accent1"/>
                </a:solidFill>
              </a:rPr>
              <a:t>ankan </a:t>
            </a:r>
            <a:r>
              <a:rPr lang="en-IN" sz="2200" dirty="0">
                <a:solidFill>
                  <a:schemeClr val="accent1"/>
                </a:solidFill>
              </a:rPr>
              <a:t>state</a:t>
            </a:r>
            <a:r>
              <a:rPr lang="en-IN" sz="2200" dirty="0"/>
              <a:t>, as envisaged by its first constitution </a:t>
            </a:r>
            <a:r>
              <a:rPr lang="en-IN" sz="2200" dirty="0" smtClean="0"/>
              <a:t>1972 which was later replaced by another constitution in 1978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Democracy</a:t>
            </a:r>
            <a:r>
              <a:rPr lang="en-IN" sz="2200" dirty="0" smtClean="0"/>
              <a:t> </a:t>
            </a:r>
            <a:r>
              <a:rPr lang="en-IN" sz="2200" dirty="0"/>
              <a:t>in the form of multiparty parliamentary system </a:t>
            </a:r>
            <a:r>
              <a:rPr lang="en-IN" sz="2200" dirty="0" smtClean="0"/>
              <a:t> with   unitary form of government, divided into 9 provinces and 25 districts. </a:t>
            </a:r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Socialism</a:t>
            </a:r>
            <a:endParaRPr lang="en-IN" sz="2200" dirty="0" smtClean="0"/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Secular:</a:t>
            </a:r>
            <a:r>
              <a:rPr lang="en-IN" sz="2200" dirty="0" smtClean="0"/>
              <a:t> :  70% Buddhist, followed by 12.6% Hindu, 9.7 % Islam and 7.4% Christianity.</a:t>
            </a:r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Nationalism</a:t>
            </a:r>
            <a:r>
              <a:rPr lang="en-IN" sz="2200" dirty="0"/>
              <a:t>:  Internal </a:t>
            </a:r>
            <a:r>
              <a:rPr lang="en-IN" sz="2200" dirty="0" smtClean="0"/>
              <a:t>(</a:t>
            </a:r>
            <a:r>
              <a:rPr lang="en-IN" sz="2200" dirty="0" err="1" smtClean="0"/>
              <a:t>Majoritariyan</a:t>
            </a:r>
            <a:r>
              <a:rPr lang="en-IN" sz="2200" dirty="0" smtClean="0"/>
              <a:t> populism attributed with Buddhism, Sinhala ethnicity (75%) and </a:t>
            </a:r>
            <a:r>
              <a:rPr lang="en-IN" sz="2200" dirty="0" err="1" smtClean="0"/>
              <a:t>Sinhali</a:t>
            </a:r>
            <a:r>
              <a:rPr lang="en-IN" sz="2200" dirty="0" smtClean="0"/>
              <a:t> language, for instance Sinhala only act), external</a:t>
            </a:r>
            <a:r>
              <a:rPr lang="en-IN" sz="2200" dirty="0"/>
              <a:t>: anti-India  </a:t>
            </a:r>
            <a:r>
              <a:rPr lang="en-IN" sz="2200" dirty="0" smtClean="0"/>
              <a:t>(small state syndrome plus 26 year civil war between LTTE (Tamil) and army (Sinhala).   </a:t>
            </a:r>
            <a:endParaRPr lang="en-IN" sz="22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9335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dirty="0" smtClean="0">
                <a:solidFill>
                  <a:schemeClr val="tx2"/>
                </a:solidFill>
              </a:rPr>
              <a:t>Syllabus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Unit I: Colonial </a:t>
            </a:r>
            <a:r>
              <a:rPr lang="en-GB" b="1" dirty="0"/>
              <a:t>History and Post-Colonial Politics	</a:t>
            </a:r>
            <a:endParaRPr lang="en-IN" dirty="0"/>
          </a:p>
          <a:p>
            <a:pPr marL="0" lvl="0" indent="0">
              <a:buNone/>
            </a:pPr>
            <a:r>
              <a:rPr lang="en-GB" dirty="0" smtClean="0"/>
              <a:t>1. Third </a:t>
            </a:r>
            <a:r>
              <a:rPr lang="en-GB" dirty="0"/>
              <a:t>World Countries</a:t>
            </a:r>
            <a:endParaRPr lang="en-IN" dirty="0"/>
          </a:p>
          <a:p>
            <a:pPr marL="0" lvl="0" indent="0">
              <a:buNone/>
            </a:pPr>
            <a:r>
              <a:rPr lang="en-GB" dirty="0" smtClean="0"/>
              <a:t>2. Colonial </a:t>
            </a:r>
            <a:r>
              <a:rPr lang="en-GB" dirty="0"/>
              <a:t>History</a:t>
            </a:r>
            <a:endParaRPr lang="en-IN" dirty="0"/>
          </a:p>
          <a:p>
            <a:pPr marL="0" lvl="0" indent="0">
              <a:buNone/>
            </a:pPr>
            <a:r>
              <a:rPr lang="en-GB" dirty="0" smtClean="0"/>
              <a:t>3. Post-Colonial </a:t>
            </a:r>
            <a:r>
              <a:rPr lang="en-GB" dirty="0"/>
              <a:t>State </a:t>
            </a:r>
            <a:r>
              <a:rPr lang="en-GB" dirty="0" smtClean="0"/>
              <a:t>Formation</a:t>
            </a:r>
          </a:p>
          <a:p>
            <a:pPr marL="914400" lvl="1" indent="-514350">
              <a:buAutoNum type="alphaLcPeriod"/>
            </a:pPr>
            <a:r>
              <a:rPr lang="en-GB" dirty="0" smtClean="0"/>
              <a:t>Independence </a:t>
            </a:r>
            <a:r>
              <a:rPr lang="en-GB" dirty="0"/>
              <a:t>of Afghanistan, India, Maldives, Pakistan and Sri </a:t>
            </a:r>
            <a:r>
              <a:rPr lang="en-GB" dirty="0" smtClean="0"/>
              <a:t>Lanka</a:t>
            </a:r>
          </a:p>
          <a:p>
            <a:pPr marL="914400" lvl="1" indent="-514350">
              <a:buAutoNum type="alphaLcPeriod"/>
            </a:pPr>
            <a:r>
              <a:rPr lang="en-GB" dirty="0" smtClean="0"/>
              <a:t>Partition </a:t>
            </a:r>
            <a:r>
              <a:rPr lang="en-GB" dirty="0"/>
              <a:t>and Emergence of </a:t>
            </a:r>
            <a:r>
              <a:rPr lang="en-GB" dirty="0" smtClean="0"/>
              <a:t>Bangladesh</a:t>
            </a:r>
            <a:endParaRPr lang="en-IN" dirty="0" smtClean="0"/>
          </a:p>
          <a:p>
            <a:pPr marL="914400" lvl="1" indent="-514350">
              <a:buAutoNum type="alphaLcPeriod"/>
            </a:pPr>
            <a:r>
              <a:rPr lang="en-GB" dirty="0" smtClean="0"/>
              <a:t>Non-colonial </a:t>
            </a:r>
            <a:r>
              <a:rPr lang="en-GB" dirty="0"/>
              <a:t>states: Bhutan and Nepal </a:t>
            </a:r>
            <a:endParaRPr lang="en-IN" dirty="0"/>
          </a:p>
          <a:p>
            <a:pPr marL="0" indent="0">
              <a:buNone/>
            </a:pPr>
            <a:r>
              <a:rPr lang="en-GB" b="1" dirty="0" smtClean="0"/>
              <a:t>Unit II</a:t>
            </a:r>
            <a:r>
              <a:rPr lang="en-GB" b="1" dirty="0"/>
              <a:t>. Trajectory of Democracy in South Asia			</a:t>
            </a:r>
            <a:endParaRPr lang="en-IN" dirty="0" smtClean="0"/>
          </a:p>
          <a:p>
            <a:pPr marL="0" indent="0">
              <a:buNone/>
            </a:pPr>
            <a:r>
              <a:rPr lang="en-GB" dirty="0" smtClean="0"/>
              <a:t>1. Democracy </a:t>
            </a:r>
            <a:r>
              <a:rPr lang="en-GB" dirty="0"/>
              <a:t>without Interruption: India and Sri Lanka</a:t>
            </a:r>
            <a:endParaRPr lang="en-IN" dirty="0"/>
          </a:p>
          <a:p>
            <a:pPr marL="0" lvl="0" indent="0">
              <a:buNone/>
            </a:pPr>
            <a:r>
              <a:rPr lang="en-GB" dirty="0" smtClean="0"/>
              <a:t>2. </a:t>
            </a:r>
            <a:r>
              <a:rPr lang="en-GB" dirty="0" err="1" smtClean="0"/>
              <a:t>Chequred</a:t>
            </a:r>
            <a:r>
              <a:rPr lang="en-GB" dirty="0" smtClean="0"/>
              <a:t> </a:t>
            </a:r>
            <a:r>
              <a:rPr lang="en-GB" dirty="0"/>
              <a:t>History of Democracy: Afghanistan, Bangladesh, Maldives, </a:t>
            </a:r>
            <a:endParaRPr lang="en-GB" dirty="0" smtClean="0"/>
          </a:p>
          <a:p>
            <a:pPr marL="0" lvl="0" indent="0">
              <a:buNone/>
            </a:pPr>
            <a:r>
              <a:rPr lang="en-GB" dirty="0"/>
              <a:t> </a:t>
            </a:r>
            <a:r>
              <a:rPr lang="en-GB" dirty="0" smtClean="0"/>
              <a:t>    Nepal </a:t>
            </a:r>
            <a:r>
              <a:rPr lang="en-GB" dirty="0"/>
              <a:t>and </a:t>
            </a:r>
            <a:r>
              <a:rPr lang="en-GB" dirty="0" smtClean="0"/>
              <a:t>Pakistan</a:t>
            </a:r>
            <a:r>
              <a:rPr lang="en-GB" dirty="0"/>
              <a:t> 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21554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Sri Lanka: 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III.</a:t>
            </a:r>
            <a:r>
              <a:rPr lang="en-IN" sz="2200" dirty="0" smtClean="0"/>
              <a:t> Continuity and Change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Democracy, </a:t>
            </a:r>
            <a:r>
              <a:rPr lang="en-IN" sz="2200" dirty="0" smtClean="0"/>
              <a:t>retains but system changed from</a:t>
            </a:r>
            <a:r>
              <a:rPr lang="en-IN" sz="2200" dirty="0" smtClean="0">
                <a:solidFill>
                  <a:schemeClr val="accent1"/>
                </a:solidFill>
              </a:rPr>
              <a:t> </a:t>
            </a:r>
            <a:r>
              <a:rPr lang="en-IN" sz="2200" dirty="0" smtClean="0"/>
              <a:t>parliamentary to semi-presidential system in 1978.  Also retains unitary against Tamil’s demand of federalism. 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Socialism, </a:t>
            </a:r>
            <a:r>
              <a:rPr lang="en-IN" sz="2200" dirty="0" smtClean="0"/>
              <a:t>shift to </a:t>
            </a:r>
            <a:r>
              <a:rPr lang="en-IN" sz="2200" dirty="0" smtClean="0">
                <a:solidFill>
                  <a:schemeClr val="accent1"/>
                </a:solidFill>
              </a:rPr>
              <a:t>free market economy </a:t>
            </a:r>
            <a:r>
              <a:rPr lang="en-IN" sz="2200" dirty="0" smtClean="0"/>
              <a:t>since 1977</a:t>
            </a:r>
            <a:r>
              <a:rPr lang="en-IN" sz="2200" dirty="0" smtClean="0">
                <a:solidFill>
                  <a:schemeClr val="accent1"/>
                </a:solidFill>
              </a:rPr>
              <a:t>.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>
                <a:solidFill>
                  <a:schemeClr val="accent1"/>
                </a:solidFill>
              </a:rPr>
              <a:t>Secular:</a:t>
            </a:r>
            <a:r>
              <a:rPr lang="en-IN" sz="2200" dirty="0"/>
              <a:t> </a:t>
            </a:r>
            <a:r>
              <a:rPr lang="en-IN" sz="2200" dirty="0" smtClean="0"/>
              <a:t>shift to making </a:t>
            </a:r>
            <a:r>
              <a:rPr lang="en-IN" sz="2200" dirty="0" smtClean="0">
                <a:solidFill>
                  <a:schemeClr val="accent1"/>
                </a:solidFill>
              </a:rPr>
              <a:t>Buddhism as official language</a:t>
            </a:r>
            <a:r>
              <a:rPr lang="en-IN" sz="2200" dirty="0" smtClean="0"/>
              <a:t>. </a:t>
            </a:r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Nationalism</a:t>
            </a:r>
            <a:r>
              <a:rPr lang="en-IN" sz="2200" dirty="0"/>
              <a:t>:  Internal </a:t>
            </a:r>
            <a:r>
              <a:rPr lang="en-IN" sz="2200" dirty="0" smtClean="0"/>
              <a:t>(divided nationalism between Buddhist Sinhala and  Hindu Tamil, between Buddhist and Muslim, between Muslim and Christian, </a:t>
            </a:r>
            <a:r>
              <a:rPr lang="en-IN" sz="2200" dirty="0"/>
              <a:t>external: anti-India  (small state </a:t>
            </a:r>
            <a:r>
              <a:rPr lang="en-IN" sz="2200" dirty="0" smtClean="0"/>
              <a:t>syndrome, additional reason pro-Chinese </a:t>
            </a:r>
            <a:r>
              <a:rPr lang="en-IN" sz="2200" dirty="0" err="1" smtClean="0"/>
              <a:t>Rajapachya</a:t>
            </a:r>
            <a:r>
              <a:rPr lang="en-IN" sz="2200" dirty="0" smtClean="0"/>
              <a:t> government, but lessens the impact of civil war after its termination in 2009) .    </a:t>
            </a:r>
            <a:endParaRPr lang="en-IN" sz="2200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20122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Maldives: 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1500" indent="-571500">
              <a:buAutoNum type="romanUcPeriod"/>
            </a:pPr>
            <a:r>
              <a:rPr lang="en-IN" sz="2200" dirty="0" smtClean="0">
                <a:solidFill>
                  <a:schemeClr val="accent1"/>
                </a:solidFill>
              </a:rPr>
              <a:t>Independence </a:t>
            </a:r>
            <a:r>
              <a:rPr lang="en-IN" sz="2200" dirty="0">
                <a:solidFill>
                  <a:schemeClr val="accent1"/>
                </a:solidFill>
              </a:rPr>
              <a:t>in 1965</a:t>
            </a:r>
            <a:r>
              <a:rPr lang="en-IN" sz="2200" dirty="0"/>
              <a:t> without liberation movement, by an </a:t>
            </a:r>
            <a:r>
              <a:rPr lang="en-IN" sz="2200" dirty="0" smtClean="0"/>
              <a:t>agreement.</a:t>
            </a:r>
          </a:p>
          <a:p>
            <a:pPr marL="571500" indent="-571500">
              <a:buAutoNum type="romanUcPeriod"/>
            </a:pPr>
            <a:endParaRPr lang="en-IN" sz="2200" dirty="0" smtClean="0"/>
          </a:p>
          <a:p>
            <a:pPr marL="571500" indent="-571500">
              <a:buAutoNum type="romanUcPeriod"/>
            </a:pPr>
            <a:r>
              <a:rPr lang="en-IN" sz="2200" dirty="0" smtClean="0">
                <a:solidFill>
                  <a:schemeClr val="accent1"/>
                </a:solidFill>
              </a:rPr>
              <a:t>Pillars </a:t>
            </a:r>
            <a:r>
              <a:rPr lang="en-IN" sz="2200" dirty="0">
                <a:solidFill>
                  <a:schemeClr val="accent1"/>
                </a:solidFill>
              </a:rPr>
              <a:t>of </a:t>
            </a:r>
            <a:r>
              <a:rPr lang="en-IN" sz="2200" dirty="0" smtClean="0">
                <a:solidFill>
                  <a:schemeClr val="accent1"/>
                </a:solidFill>
              </a:rPr>
              <a:t>Maldives </a:t>
            </a:r>
            <a:r>
              <a:rPr lang="en-IN" sz="2200" dirty="0">
                <a:solidFill>
                  <a:schemeClr val="accent1"/>
                </a:solidFill>
              </a:rPr>
              <a:t>state</a:t>
            </a:r>
            <a:r>
              <a:rPr lang="en-IN" sz="2200" dirty="0"/>
              <a:t>, as envisaged by its first constitution </a:t>
            </a:r>
            <a:r>
              <a:rPr lang="en-IN" sz="2200" dirty="0" smtClean="0"/>
              <a:t>1932 (during colonial period), republic constitution 1968, 1998 constitution and  the most recent the 2008 constitution. 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Monarchy: </a:t>
            </a:r>
            <a:r>
              <a:rPr lang="en-IN" sz="2200" dirty="0" smtClean="0"/>
              <a:t>roots back to over 800 year, changed from absolute to constitutional monarchy under 1932 constitution. </a:t>
            </a:r>
            <a:r>
              <a:rPr lang="en-IN" sz="2200" dirty="0" smtClean="0">
                <a:solidFill>
                  <a:schemeClr val="accent1"/>
                </a:solidFill>
              </a:rPr>
              <a:t>   </a:t>
            </a:r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Democracy: began </a:t>
            </a:r>
            <a:r>
              <a:rPr lang="en-IN" sz="2200" dirty="0" smtClean="0"/>
              <a:t>in </a:t>
            </a:r>
            <a:r>
              <a:rPr lang="en-IN" sz="2200" dirty="0"/>
              <a:t>the form of </a:t>
            </a:r>
            <a:r>
              <a:rPr lang="en-IN" sz="2200" dirty="0" smtClean="0"/>
              <a:t>parliamentary </a:t>
            </a:r>
            <a:r>
              <a:rPr lang="en-IN" sz="2200" dirty="0"/>
              <a:t>system </a:t>
            </a:r>
            <a:r>
              <a:rPr lang="en-IN" sz="2200" dirty="0" smtClean="0"/>
              <a:t>(1932 constitution) </a:t>
            </a:r>
            <a:r>
              <a:rPr lang="en-IN" sz="2200" dirty="0"/>
              <a:t>with   </a:t>
            </a:r>
            <a:r>
              <a:rPr lang="en-IN" sz="2200" dirty="0">
                <a:solidFill>
                  <a:schemeClr val="accent1"/>
                </a:solidFill>
              </a:rPr>
              <a:t>unitary</a:t>
            </a:r>
            <a:r>
              <a:rPr lang="en-IN" sz="2200" dirty="0"/>
              <a:t> form of government, divided into </a:t>
            </a:r>
            <a:r>
              <a:rPr lang="en-IN" sz="2200" dirty="0" smtClean="0"/>
              <a:t>21 local administration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>
                <a:solidFill>
                  <a:schemeClr val="accent1"/>
                </a:solidFill>
              </a:rPr>
              <a:t>Socialism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Islamic state</a:t>
            </a:r>
            <a:r>
              <a:rPr lang="en-IN" sz="2200" dirty="0" smtClean="0"/>
              <a:t>:  100 % Muslim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>
                <a:solidFill>
                  <a:schemeClr val="accent1"/>
                </a:solidFill>
              </a:rPr>
              <a:t>Nationalism</a:t>
            </a:r>
            <a:r>
              <a:rPr lang="en-IN" sz="2200" dirty="0"/>
              <a:t>:  Internal </a:t>
            </a:r>
            <a:r>
              <a:rPr lang="en-IN" sz="2200" dirty="0" smtClean="0"/>
              <a:t>(Homogeneous), </a:t>
            </a:r>
            <a:r>
              <a:rPr lang="en-IN" sz="2200" dirty="0"/>
              <a:t>external: anti-India  (small state </a:t>
            </a:r>
            <a:r>
              <a:rPr lang="en-IN" sz="2200" dirty="0" smtClean="0"/>
              <a:t>syndrome</a:t>
            </a:r>
          </a:p>
          <a:p>
            <a:pPr marL="0" indent="0">
              <a:buNone/>
            </a:pPr>
            <a:r>
              <a:rPr lang="en-IN" sz="2200" dirty="0" smtClean="0"/>
              <a:t> 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9894459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Maldives: 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III. Continuity and change</a:t>
            </a:r>
          </a:p>
          <a:p>
            <a:pPr marL="914400" lvl="1" indent="-457200">
              <a:buAutoNum type="arabicPeriod"/>
            </a:pPr>
            <a:r>
              <a:rPr lang="en-IN" sz="2200" dirty="0">
                <a:solidFill>
                  <a:schemeClr val="accent1"/>
                </a:solidFill>
              </a:rPr>
              <a:t>Monarchy: </a:t>
            </a:r>
            <a:r>
              <a:rPr lang="en-IN" sz="2200" dirty="0" smtClean="0"/>
              <a:t>changed into </a:t>
            </a:r>
            <a:r>
              <a:rPr lang="en-IN" sz="2200" dirty="0" smtClean="0">
                <a:solidFill>
                  <a:schemeClr val="tx2"/>
                </a:solidFill>
              </a:rPr>
              <a:t>republic</a:t>
            </a:r>
            <a:r>
              <a:rPr lang="en-IN" sz="2200" dirty="0" smtClean="0"/>
              <a:t>  in 1968 by voting in parliament and by referendum.</a:t>
            </a:r>
            <a:r>
              <a:rPr lang="en-IN" sz="2200" dirty="0" smtClean="0">
                <a:solidFill>
                  <a:schemeClr val="accent1"/>
                </a:solidFill>
              </a:rPr>
              <a:t> </a:t>
            </a:r>
            <a:endParaRPr lang="en-IN" sz="2200" dirty="0">
              <a:solidFill>
                <a:schemeClr val="accent1"/>
              </a:solidFill>
            </a:endParaRPr>
          </a:p>
          <a:p>
            <a:pPr marL="914400" lvl="1" indent="-457200">
              <a:buAutoNum type="arabicPeriod"/>
            </a:pPr>
            <a:r>
              <a:rPr lang="en-IN" sz="2200" dirty="0">
                <a:solidFill>
                  <a:schemeClr val="accent1"/>
                </a:solidFill>
              </a:rPr>
              <a:t>Democracy: </a:t>
            </a:r>
            <a:r>
              <a:rPr lang="en-IN" sz="2200" dirty="0" smtClean="0">
                <a:solidFill>
                  <a:schemeClr val="accent1"/>
                </a:solidFill>
              </a:rPr>
              <a:t>presidential</a:t>
            </a:r>
            <a:r>
              <a:rPr lang="en-IN" sz="2200" dirty="0" smtClean="0">
                <a:solidFill>
                  <a:schemeClr val="tx2"/>
                </a:solidFill>
              </a:rPr>
              <a:t> system</a:t>
            </a:r>
            <a:r>
              <a:rPr lang="en-IN" sz="2200" dirty="0" smtClean="0">
                <a:solidFill>
                  <a:schemeClr val="accent1"/>
                </a:solidFill>
              </a:rPr>
              <a:t> </a:t>
            </a:r>
            <a:r>
              <a:rPr lang="en-IN" sz="2200" dirty="0" smtClean="0"/>
              <a:t>since republic (3 decade long civilian authoritarian regime under Gaum)</a:t>
            </a:r>
            <a:r>
              <a:rPr lang="en-IN" sz="2200" dirty="0" smtClean="0">
                <a:solidFill>
                  <a:schemeClr val="accent1"/>
                </a:solidFill>
              </a:rPr>
              <a:t>, </a:t>
            </a:r>
            <a:r>
              <a:rPr lang="en-IN" sz="2200" dirty="0" smtClean="0"/>
              <a:t>retains </a:t>
            </a:r>
            <a:r>
              <a:rPr lang="en-IN" sz="2200" dirty="0" smtClean="0">
                <a:solidFill>
                  <a:schemeClr val="accent1"/>
                </a:solidFill>
              </a:rPr>
              <a:t>unitary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Socialism. </a:t>
            </a:r>
            <a:r>
              <a:rPr lang="en-IN" sz="2200" dirty="0"/>
              <a:t>s</a:t>
            </a:r>
            <a:r>
              <a:rPr lang="en-IN" sz="2200" dirty="0" smtClean="0"/>
              <a:t>hift to</a:t>
            </a:r>
            <a:r>
              <a:rPr lang="en-IN" sz="2200" dirty="0" smtClean="0">
                <a:solidFill>
                  <a:schemeClr val="accent1"/>
                </a:solidFill>
              </a:rPr>
              <a:t> market economy </a:t>
            </a:r>
            <a:r>
              <a:rPr lang="en-IN" sz="2200" dirty="0" smtClean="0"/>
              <a:t>since 1980.</a:t>
            </a:r>
            <a:r>
              <a:rPr lang="en-IN" sz="2200" dirty="0" smtClean="0">
                <a:solidFill>
                  <a:schemeClr val="accent1"/>
                </a:solidFill>
              </a:rPr>
              <a:t> 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>
                <a:solidFill>
                  <a:schemeClr val="accent1"/>
                </a:solidFill>
              </a:rPr>
              <a:t>Islamic state</a:t>
            </a:r>
            <a:r>
              <a:rPr lang="en-IN" sz="2200" dirty="0"/>
              <a:t>:  </a:t>
            </a:r>
            <a:r>
              <a:rPr lang="en-IN" sz="2200" dirty="0" smtClean="0"/>
              <a:t>Retains</a:t>
            </a:r>
            <a:endParaRPr lang="en-IN" sz="2200" dirty="0"/>
          </a:p>
          <a:p>
            <a:pPr marL="914400" lvl="1" indent="-457200">
              <a:buAutoNum type="arabicPeriod"/>
            </a:pPr>
            <a:r>
              <a:rPr lang="en-IN" sz="2200" dirty="0">
                <a:solidFill>
                  <a:schemeClr val="accent1"/>
                </a:solidFill>
              </a:rPr>
              <a:t>Nationalism</a:t>
            </a:r>
            <a:r>
              <a:rPr lang="en-IN" sz="2200" dirty="0"/>
              <a:t>:  Internal (Homogeneous), external: anti-India  (small state </a:t>
            </a:r>
            <a:r>
              <a:rPr lang="en-IN" sz="2200" dirty="0" smtClean="0"/>
              <a:t>syndrome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7552593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Maldives: </a:t>
            </a:r>
            <a:r>
              <a:rPr lang="en-IN" dirty="0"/>
              <a:t>State formation in post-independence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71500" indent="-571500">
              <a:buAutoNum type="romanUcPeriod"/>
            </a:pPr>
            <a:r>
              <a:rPr lang="en-IN" dirty="0" smtClean="0"/>
              <a:t>Independence </a:t>
            </a:r>
            <a:r>
              <a:rPr lang="en-IN" dirty="0"/>
              <a:t>in </a:t>
            </a:r>
            <a:r>
              <a:rPr lang="en-IN" dirty="0" smtClean="0"/>
              <a:t>1965 without liberation movement, by an agreement. </a:t>
            </a:r>
            <a:r>
              <a:rPr lang="en-IN" dirty="0" smtClean="0">
                <a:hlinkClick r:id="rId2" tooltip="Muhammad Fareed Didi"/>
              </a:rPr>
              <a:t>Sir </a:t>
            </a:r>
            <a:r>
              <a:rPr lang="en-IN" dirty="0">
                <a:hlinkClick r:id="rId2" tooltip="Muhammad Fareed Didi"/>
              </a:rPr>
              <a:t>Muhammad Fareed </a:t>
            </a:r>
            <a:r>
              <a:rPr lang="en-IN" dirty="0" err="1">
                <a:hlinkClick r:id="rId2" tooltip="Muhammad Fareed Didi"/>
              </a:rPr>
              <a:t>Didi</a:t>
            </a:r>
            <a:r>
              <a:rPr lang="en-IN" dirty="0"/>
              <a:t>, who declared himself King upon independence.</a:t>
            </a:r>
            <a:r>
              <a:rPr lang="en-IN" dirty="0" smtClean="0"/>
              <a:t>  </a:t>
            </a:r>
          </a:p>
          <a:p>
            <a:pPr marL="571500" indent="-571500">
              <a:buAutoNum type="romanUcPeriod"/>
            </a:pPr>
            <a:r>
              <a:rPr lang="en-IN" dirty="0" smtClean="0"/>
              <a:t>853 year old monarchy system was replaced by republic in 1968 by parliament since 40 out of 44 MPs voted for republic. Followed by 93 % vote for republic in referendum. It was replaced a presidential system.</a:t>
            </a:r>
          </a:p>
          <a:p>
            <a:pPr marL="571500" indent="-571500">
              <a:buAutoNum type="romanUcPeriod"/>
            </a:pPr>
            <a:r>
              <a:rPr lang="en-IN" dirty="0" smtClean="0"/>
              <a:t>Political instability for 1</a:t>
            </a:r>
            <a:r>
              <a:rPr lang="en-IN" baseline="30000" dirty="0" smtClean="0"/>
              <a:t>st</a:t>
            </a:r>
            <a:r>
              <a:rPr lang="en-IN" dirty="0" smtClean="0"/>
              <a:t> decade of republic before rise of authoritarian leader . Gaum, who was elected as president (first in 1978) without contest for six times and for total 30 years. </a:t>
            </a:r>
          </a:p>
          <a:p>
            <a:pPr marL="571500" indent="-571500">
              <a:buAutoNum type="romanUcPeriod"/>
            </a:pPr>
            <a:r>
              <a:rPr lang="en-IN" dirty="0" smtClean="0"/>
              <a:t>The first constitution 1932, during colonial period, established constitutional monarchy </a:t>
            </a:r>
          </a:p>
          <a:p>
            <a:pPr marL="571500" indent="-571500">
              <a:buAutoNum type="romanUcPeriod"/>
            </a:pPr>
            <a:r>
              <a:rPr lang="en-IN" dirty="0" smtClean="0"/>
              <a:t>In 1954 Sultan was replaced, previous to that time Sultan was suspended.</a:t>
            </a:r>
          </a:p>
          <a:p>
            <a:pPr marL="571500" indent="-571500">
              <a:buAutoNum type="romanUcPeriod"/>
            </a:pPr>
            <a:r>
              <a:rPr lang="en-IN" dirty="0" smtClean="0"/>
              <a:t> New constitution in 2008 introduced a presidential system to be elected directly with 50% + popular votes.</a:t>
            </a:r>
          </a:p>
          <a:p>
            <a:pPr marL="571500" indent="-571500">
              <a:buAutoNum type="romanUcPeriod"/>
            </a:pPr>
            <a:r>
              <a:rPr lang="en-IN" dirty="0" smtClean="0"/>
              <a:t>Now 77-members (now 87-members) unicameral parliament.</a:t>
            </a:r>
          </a:p>
          <a:p>
            <a:pPr marL="571500" indent="-571500">
              <a:buAutoNum type="romanUcPeriod"/>
            </a:pPr>
            <a:r>
              <a:rPr lang="en-IN" dirty="0"/>
              <a:t>The republican constitution came into force in 1968 and was amended in 1970, 1972, and 1975</a:t>
            </a:r>
            <a:r>
              <a:rPr lang="en-IN" dirty="0" smtClean="0"/>
              <a:t>.</a:t>
            </a:r>
          </a:p>
          <a:p>
            <a:pPr marL="571500" indent="-571500">
              <a:buAutoNum type="romanUcPeriod"/>
            </a:pPr>
            <a:r>
              <a:rPr lang="en-IN" dirty="0"/>
              <a:t>On 27 November 1997 it was replaced by another Constitution assented to by then-President </a:t>
            </a:r>
            <a:r>
              <a:rPr lang="en-IN" dirty="0" err="1">
                <a:hlinkClick r:id="rId3" tooltip="Maumoon Abdul Gayoom"/>
              </a:rPr>
              <a:t>Maumoon</a:t>
            </a:r>
            <a:r>
              <a:rPr lang="en-IN" dirty="0"/>
              <a:t>. This Constitution came into force on 1 January 1998. The current </a:t>
            </a:r>
            <a:r>
              <a:rPr lang="en-IN" dirty="0">
                <a:hlinkClick r:id="rId4" tooltip="Constitution of Maldives"/>
              </a:rPr>
              <a:t>Constitution of Maldives</a:t>
            </a:r>
            <a:r>
              <a:rPr lang="en-IN" dirty="0"/>
              <a:t> was ratified by President </a:t>
            </a:r>
            <a:r>
              <a:rPr lang="en-IN" dirty="0" err="1"/>
              <a:t>Maumoon</a:t>
            </a:r>
            <a:r>
              <a:rPr lang="en-IN" dirty="0"/>
              <a:t> on 7 August 2008, and came into effect immediately, replacing and repealing the constitution of 1998</a:t>
            </a:r>
            <a:r>
              <a:rPr lang="en-IN" dirty="0" smtClean="0"/>
              <a:t>.</a:t>
            </a:r>
          </a:p>
          <a:p>
            <a:pPr marL="571500" indent="-571500">
              <a:buAutoNum type="romanUcPeriod"/>
            </a:pPr>
            <a:r>
              <a:rPr lang="en-IN" dirty="0"/>
              <a:t>Islam is the official religion of the Maldives and open practice of any other religion is </a:t>
            </a:r>
            <a:r>
              <a:rPr lang="en-IN" dirty="0" smtClean="0"/>
              <a:t>forbidden.</a:t>
            </a:r>
          </a:p>
          <a:p>
            <a:pPr marL="571500" indent="-571500">
              <a:buAutoNum type="romanUcPeriod"/>
            </a:pPr>
            <a:r>
              <a:rPr lang="en-IN" dirty="0"/>
              <a:t>divided into twenty-one administrative divisions</a:t>
            </a: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77247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Emergence of Bangladesh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71500" indent="-571500">
              <a:buAutoNum type="romanUcPeriod"/>
            </a:pPr>
            <a:r>
              <a:rPr lang="en-IN" dirty="0" smtClean="0">
                <a:solidFill>
                  <a:schemeClr val="accent1"/>
                </a:solidFill>
              </a:rPr>
              <a:t>Envision of Bangladesh </a:t>
            </a:r>
          </a:p>
          <a:p>
            <a:pPr lvl="1"/>
            <a:r>
              <a:rPr lang="en-IN" dirty="0" smtClean="0"/>
              <a:t>Rooted with separation of Bengal in 1905, east Bengal as Muslim cluster region.</a:t>
            </a:r>
          </a:p>
          <a:p>
            <a:pPr lvl="1"/>
            <a:r>
              <a:rPr lang="en-IN" dirty="0" smtClean="0"/>
              <a:t>Espoused with 107 against 34 (among legislative assembly members representing East Bengal) favoured to join Pakistan (June 1947).</a:t>
            </a:r>
          </a:p>
          <a:p>
            <a:pPr lvl="1"/>
            <a:r>
              <a:rPr lang="en-IN" dirty="0" smtClean="0"/>
              <a:t>Provoked with discrimination against east Pakistan in language, power sharing etc.</a:t>
            </a:r>
          </a:p>
          <a:p>
            <a:pPr lvl="1"/>
            <a:r>
              <a:rPr lang="en-IN" dirty="0" smtClean="0"/>
              <a:t>Facilitated by disjuncture of territory between east and west Pakistan</a:t>
            </a:r>
          </a:p>
          <a:p>
            <a:pPr lvl="1"/>
            <a:r>
              <a:rPr lang="en-IN" dirty="0"/>
              <a:t>Led by </a:t>
            </a:r>
            <a:r>
              <a:rPr lang="en-IN" dirty="0" err="1"/>
              <a:t>Awami</a:t>
            </a:r>
            <a:r>
              <a:rPr lang="en-IN" dirty="0"/>
              <a:t> League, formed in 1949, </a:t>
            </a:r>
            <a:r>
              <a:rPr lang="en-IN" dirty="0" smtClean="0"/>
              <a:t>which won </a:t>
            </a:r>
            <a:r>
              <a:rPr lang="en-IN" dirty="0"/>
              <a:t>167 of 169 East Pakistani seats in the National </a:t>
            </a:r>
            <a:r>
              <a:rPr lang="en-IN" dirty="0" smtClean="0"/>
              <a:t>Assembly elections of 1970. But political and military leadership of west Pakistan refused to appoint </a:t>
            </a:r>
            <a:r>
              <a:rPr lang="en-IN" dirty="0" err="1" smtClean="0"/>
              <a:t>Seikh</a:t>
            </a:r>
            <a:r>
              <a:rPr lang="en-IN" dirty="0" smtClean="0"/>
              <a:t> </a:t>
            </a:r>
            <a:r>
              <a:rPr lang="en-IN" dirty="0" err="1" smtClean="0"/>
              <a:t>Majubar</a:t>
            </a:r>
            <a:r>
              <a:rPr lang="en-IN" dirty="0" smtClean="0"/>
              <a:t> Rahman, leader of </a:t>
            </a:r>
            <a:r>
              <a:rPr lang="en-IN" dirty="0" err="1" smtClean="0"/>
              <a:t>Awami</a:t>
            </a:r>
            <a:r>
              <a:rPr lang="en-IN" dirty="0" smtClean="0"/>
              <a:t> League, as PM of Pakistan.   </a:t>
            </a:r>
          </a:p>
          <a:p>
            <a:pPr lvl="1"/>
            <a:r>
              <a:rPr lang="en-IN" dirty="0" smtClean="0"/>
              <a:t>Achieved in 1971 after 9 months of violent liberation war, backed up by India</a:t>
            </a:r>
          </a:p>
        </p:txBody>
      </p:sp>
    </p:spTree>
    <p:extLst>
      <p:ext uri="{BB962C8B-B14F-4D97-AF65-F5344CB8AC3E}">
        <p14:creationId xmlns:p14="http://schemas.microsoft.com/office/powerpoint/2010/main" val="26055938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Emergence of Bangladesh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II. Pillars </a:t>
            </a:r>
            <a:r>
              <a:rPr lang="en-IN" sz="2200" dirty="0">
                <a:solidFill>
                  <a:schemeClr val="accent1"/>
                </a:solidFill>
              </a:rPr>
              <a:t>of Bangladesh state, as envisaged by 1972 constitution </a:t>
            </a:r>
            <a:endParaRPr lang="en-IN" sz="22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IN" sz="2200" dirty="0"/>
          </a:p>
          <a:p>
            <a:pPr marL="457200" lvl="1" indent="0">
              <a:buNone/>
            </a:pPr>
            <a:r>
              <a:rPr lang="en-IN" sz="2200" dirty="0"/>
              <a:t>1. </a:t>
            </a:r>
            <a:r>
              <a:rPr lang="en-IN" sz="2200" dirty="0">
                <a:solidFill>
                  <a:schemeClr val="accent1"/>
                </a:solidFill>
              </a:rPr>
              <a:t>Republic</a:t>
            </a:r>
          </a:p>
          <a:p>
            <a:pPr marL="457200" lvl="1" indent="0">
              <a:buNone/>
            </a:pPr>
            <a:r>
              <a:rPr lang="en-IN" sz="2200" dirty="0"/>
              <a:t>2. </a:t>
            </a:r>
            <a:r>
              <a:rPr lang="en-IN" sz="2200" dirty="0">
                <a:solidFill>
                  <a:schemeClr val="accent1"/>
                </a:solidFill>
              </a:rPr>
              <a:t>Unitary</a:t>
            </a:r>
            <a:r>
              <a:rPr lang="en-IN" sz="2200" dirty="0"/>
              <a:t> with 8 administrative regions and 64 districts</a:t>
            </a:r>
          </a:p>
          <a:p>
            <a:pPr marL="457200" lvl="1" indent="0">
              <a:buNone/>
            </a:pPr>
            <a:r>
              <a:rPr lang="en-IN" sz="2200" dirty="0" smtClean="0"/>
              <a:t>3. </a:t>
            </a:r>
            <a:r>
              <a:rPr lang="en-IN" sz="2200" dirty="0">
                <a:solidFill>
                  <a:schemeClr val="accent1"/>
                </a:solidFill>
              </a:rPr>
              <a:t>Democracy</a:t>
            </a:r>
            <a:r>
              <a:rPr lang="en-IN" sz="2200" dirty="0"/>
              <a:t> in form of parliamentary system</a:t>
            </a:r>
          </a:p>
          <a:p>
            <a:pPr marL="457200" lvl="1" indent="0">
              <a:buNone/>
            </a:pPr>
            <a:r>
              <a:rPr lang="en-IN" sz="2200" dirty="0" smtClean="0"/>
              <a:t>4. </a:t>
            </a:r>
            <a:r>
              <a:rPr lang="en-IN" sz="2200" dirty="0">
                <a:solidFill>
                  <a:schemeClr val="accent1"/>
                </a:solidFill>
              </a:rPr>
              <a:t>Secularism</a:t>
            </a:r>
            <a:r>
              <a:rPr lang="en-IN" sz="2200" dirty="0"/>
              <a:t>: </a:t>
            </a:r>
            <a:r>
              <a:rPr lang="en-IN" sz="2200" dirty="0" smtClean="0"/>
              <a:t>90.4% Muslim</a:t>
            </a:r>
            <a:r>
              <a:rPr lang="en-IN" sz="2200" dirty="0"/>
              <a:t>, followed by 8.5% </a:t>
            </a:r>
            <a:r>
              <a:rPr lang="en-IN" sz="2200" dirty="0" smtClean="0"/>
              <a:t>Hindus.</a:t>
            </a:r>
            <a:endParaRPr lang="en-IN" sz="2200" dirty="0"/>
          </a:p>
          <a:p>
            <a:pPr marL="457200" lvl="1" indent="0">
              <a:buNone/>
            </a:pPr>
            <a:r>
              <a:rPr lang="en-IN" sz="2200" dirty="0" smtClean="0"/>
              <a:t>5. </a:t>
            </a:r>
            <a:r>
              <a:rPr lang="en-IN" sz="2200" dirty="0" smtClean="0">
                <a:solidFill>
                  <a:schemeClr val="accent1"/>
                </a:solidFill>
              </a:rPr>
              <a:t>Socialism: </a:t>
            </a:r>
            <a:r>
              <a:rPr lang="en-IN" sz="2200" dirty="0" smtClean="0"/>
              <a:t>with mixed economy</a:t>
            </a:r>
            <a:endParaRPr lang="en-IN" sz="2200" dirty="0"/>
          </a:p>
          <a:p>
            <a:pPr marL="457200" lvl="1" indent="0">
              <a:buNone/>
            </a:pPr>
            <a:r>
              <a:rPr lang="en-IN" sz="2200" dirty="0" smtClean="0"/>
              <a:t>6. </a:t>
            </a:r>
            <a:r>
              <a:rPr lang="en-IN" sz="2200" dirty="0" smtClean="0">
                <a:solidFill>
                  <a:schemeClr val="accent1"/>
                </a:solidFill>
              </a:rPr>
              <a:t>Nationalism:</a:t>
            </a:r>
            <a:r>
              <a:rPr lang="en-IN" sz="2200" dirty="0" smtClean="0"/>
              <a:t> </a:t>
            </a:r>
            <a:r>
              <a:rPr lang="en-IN" sz="2400" dirty="0"/>
              <a:t>internal (homogenization), external: anti-India </a:t>
            </a:r>
            <a:endParaRPr lang="en-IN" sz="2400" dirty="0" smtClean="0"/>
          </a:p>
          <a:p>
            <a:pPr marL="457200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(</a:t>
            </a:r>
            <a:r>
              <a:rPr lang="en-IN" sz="2400" dirty="0"/>
              <a:t>small state syndrome)</a:t>
            </a:r>
            <a:endParaRPr lang="en-IN" sz="2200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4546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Emergence of Bangladesh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III. Continuity </a:t>
            </a:r>
            <a:r>
              <a:rPr lang="en-IN" sz="2200" dirty="0">
                <a:solidFill>
                  <a:schemeClr val="accent1"/>
                </a:solidFill>
              </a:rPr>
              <a:t>and </a:t>
            </a:r>
            <a:r>
              <a:rPr lang="en-IN" sz="2200" dirty="0" smtClean="0">
                <a:solidFill>
                  <a:schemeClr val="accent1"/>
                </a:solidFill>
              </a:rPr>
              <a:t>change</a:t>
            </a:r>
          </a:p>
          <a:p>
            <a:pPr marL="971550" lvl="1" indent="-514350"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Republic</a:t>
            </a:r>
            <a:r>
              <a:rPr lang="en-IN" sz="2200" dirty="0" smtClean="0"/>
              <a:t>, retains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Unitary</a:t>
            </a:r>
            <a:r>
              <a:rPr lang="en-IN" sz="2200" dirty="0" smtClean="0"/>
              <a:t> </a:t>
            </a:r>
            <a:r>
              <a:rPr lang="en-IN" sz="2200" dirty="0"/>
              <a:t>with 8 administrative regions and 64 </a:t>
            </a:r>
            <a:r>
              <a:rPr lang="en-IN" sz="2200" dirty="0" smtClean="0"/>
              <a:t>districts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Democracy</a:t>
            </a:r>
            <a:r>
              <a:rPr lang="en-IN" sz="2200" dirty="0" smtClean="0"/>
              <a:t> </a:t>
            </a:r>
            <a:r>
              <a:rPr lang="en-IN" sz="2200" dirty="0"/>
              <a:t>in form of parliamentary </a:t>
            </a:r>
            <a:r>
              <a:rPr lang="en-IN" sz="2200" dirty="0" smtClean="0"/>
              <a:t>system, revert in 1991 after derail since 1975 along with a number of martial rules 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Secularism</a:t>
            </a:r>
            <a:r>
              <a:rPr lang="en-IN" sz="2200" dirty="0" smtClean="0"/>
              <a:t>, change to Islamic state (under </a:t>
            </a:r>
            <a:r>
              <a:rPr lang="en-IN" sz="2200" dirty="0" err="1" smtClean="0"/>
              <a:t>Ershad</a:t>
            </a:r>
            <a:r>
              <a:rPr lang="en-IN" sz="2200" dirty="0" smtClean="0"/>
              <a:t>) to revert with ambiguity, secular but Islam as state religion 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Socialism</a:t>
            </a:r>
            <a:r>
              <a:rPr lang="en-IN" sz="2200" dirty="0" smtClean="0"/>
              <a:t>, change in favour of market economy since early 1990s.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IN" sz="2200" dirty="0" smtClean="0">
                <a:solidFill>
                  <a:schemeClr val="accent1"/>
                </a:solidFill>
              </a:rPr>
              <a:t>Nationalism</a:t>
            </a:r>
            <a:r>
              <a:rPr lang="en-IN" sz="2200" dirty="0" smtClean="0"/>
              <a:t>: internal (homogenization), external: anti-India (small state syndrome)    </a:t>
            </a:r>
            <a:endParaRPr lang="en-IN" sz="2200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92418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State formation in non-colonial states Afghanistan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At one point, it was monarchical state, hence transforms to republic, now under Taliban’s  control.</a:t>
            </a:r>
          </a:p>
          <a:p>
            <a:pPr marL="0" indent="0">
              <a:buNone/>
            </a:pPr>
            <a:r>
              <a:rPr lang="en-US" dirty="0" smtClean="0"/>
              <a:t>2. Its territory was not fixed for long time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79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State </a:t>
            </a:r>
            <a:r>
              <a:rPr lang="en-IN" dirty="0"/>
              <a:t>f</a:t>
            </a:r>
            <a:r>
              <a:rPr lang="en-IN" dirty="0" smtClean="0"/>
              <a:t>ormation in non-colonial </a:t>
            </a:r>
            <a:r>
              <a:rPr lang="en-IN" dirty="0"/>
              <a:t>s</a:t>
            </a:r>
            <a:r>
              <a:rPr lang="en-IN" dirty="0" smtClean="0"/>
              <a:t>tates Afghanistan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romanUcPeriod"/>
            </a:pPr>
            <a:r>
              <a:rPr lang="en-IN" sz="2200" dirty="0" smtClean="0">
                <a:solidFill>
                  <a:schemeClr val="accent1"/>
                </a:solidFill>
              </a:rPr>
              <a:t>A state suffering from war, internal and external.</a:t>
            </a:r>
          </a:p>
          <a:p>
            <a:pPr lvl="1"/>
            <a:r>
              <a:rPr lang="en-IN" sz="2200" dirty="0"/>
              <a:t>Rules by dynasties (1709-1926): </a:t>
            </a:r>
            <a:r>
              <a:rPr lang="en-IN" sz="2200" dirty="0" err="1"/>
              <a:t>Hotak</a:t>
            </a:r>
            <a:r>
              <a:rPr lang="en-IN" sz="2200" dirty="0"/>
              <a:t>, </a:t>
            </a:r>
            <a:r>
              <a:rPr lang="en-IN" sz="2200" dirty="0" err="1"/>
              <a:t>Durrani</a:t>
            </a:r>
            <a:r>
              <a:rPr lang="en-IN" sz="2200" dirty="0"/>
              <a:t>, Emirate</a:t>
            </a:r>
          </a:p>
          <a:p>
            <a:pPr lvl="1"/>
            <a:r>
              <a:rPr lang="en-IN" sz="2200" dirty="0"/>
              <a:t>State of semi-colonial status (</a:t>
            </a:r>
            <a:r>
              <a:rPr lang="en-IN" sz="2200" dirty="0" smtClean="0"/>
              <a:t>1879-1919</a:t>
            </a:r>
            <a:r>
              <a:rPr lang="en-IN" sz="2200" dirty="0"/>
              <a:t>)</a:t>
            </a:r>
          </a:p>
          <a:p>
            <a:pPr lvl="1"/>
            <a:r>
              <a:rPr lang="en-IN" sz="2200" dirty="0"/>
              <a:t>Monarchical state (1926-1973)</a:t>
            </a:r>
          </a:p>
          <a:p>
            <a:pPr lvl="1"/>
            <a:r>
              <a:rPr lang="en-IN" sz="2200" dirty="0"/>
              <a:t>Republic (1973 </a:t>
            </a:r>
            <a:r>
              <a:rPr lang="en-IN" sz="2200" dirty="0" smtClean="0"/>
              <a:t>-)</a:t>
            </a:r>
          </a:p>
          <a:p>
            <a:pPr lvl="1"/>
            <a:r>
              <a:rPr lang="en-IN" sz="2200" dirty="0" smtClean="0"/>
              <a:t>Soviet Invasion (1979-1978)</a:t>
            </a:r>
          </a:p>
          <a:p>
            <a:pPr lvl="1"/>
            <a:r>
              <a:rPr lang="en-IN" sz="2200" dirty="0" smtClean="0"/>
              <a:t>Civil war (1989-2001)</a:t>
            </a:r>
          </a:p>
          <a:p>
            <a:pPr lvl="1"/>
            <a:r>
              <a:rPr lang="en-IN" sz="2200" dirty="0" smtClean="0"/>
              <a:t>US-led NATO </a:t>
            </a:r>
            <a:r>
              <a:rPr lang="en-IN" sz="2200" dirty="0" err="1" smtClean="0"/>
              <a:t>invesation</a:t>
            </a:r>
            <a:r>
              <a:rPr lang="en-IN" sz="2200" dirty="0" smtClean="0"/>
              <a:t>  (2001-2021) </a:t>
            </a:r>
          </a:p>
          <a:p>
            <a:pPr marL="0" indent="0">
              <a:buNone/>
            </a:pPr>
            <a:endParaRPr lang="en-IN" sz="2200" dirty="0"/>
          </a:p>
          <a:p>
            <a:pPr marL="514350" indent="-514350">
              <a:buAutoNum type="romanUcPeriod"/>
            </a:pPr>
            <a:endParaRPr lang="en-IN" sz="2200" dirty="0" smtClean="0"/>
          </a:p>
          <a:p>
            <a:pPr marL="457200" lvl="1" indent="0">
              <a:buNone/>
            </a:pPr>
            <a:r>
              <a:rPr lang="en-IN" sz="1800" dirty="0" smtClean="0"/>
              <a:t> 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225320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State formation in non-colonial states Afghanistan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romanUcPeriod" startAt="2"/>
            </a:pPr>
            <a:r>
              <a:rPr lang="en-IN" sz="2200" dirty="0" smtClean="0">
                <a:solidFill>
                  <a:schemeClr val="accent1"/>
                </a:solidFill>
              </a:rPr>
              <a:t>Pillars </a:t>
            </a:r>
            <a:r>
              <a:rPr lang="en-IN" sz="2200" dirty="0">
                <a:solidFill>
                  <a:schemeClr val="accent1"/>
                </a:solidFill>
              </a:rPr>
              <a:t>of Afghan state</a:t>
            </a:r>
            <a:r>
              <a:rPr lang="en-IN" sz="2200" dirty="0"/>
              <a:t>, as envisaged by its first constitution 1964  </a:t>
            </a:r>
            <a:r>
              <a:rPr lang="en-IN" sz="2200" dirty="0" smtClean="0"/>
              <a:t>(</a:t>
            </a:r>
            <a:r>
              <a:rPr lang="en-IN" sz="2200" dirty="0"/>
              <a:t>replaced by 2004  </a:t>
            </a:r>
            <a:r>
              <a:rPr lang="en-IN" sz="2200" dirty="0" smtClean="0"/>
              <a:t>constitution and 2014 </a:t>
            </a:r>
            <a:r>
              <a:rPr lang="en-IN" sz="2200" dirty="0" err="1" smtClean="0"/>
              <a:t>constituion</a:t>
            </a:r>
            <a:r>
              <a:rPr lang="en-IN" sz="2200" dirty="0" smtClean="0"/>
              <a:t>)</a:t>
            </a:r>
            <a:endParaRPr lang="en-IN" sz="2200" dirty="0"/>
          </a:p>
          <a:p>
            <a:pPr lvl="1"/>
            <a:r>
              <a:rPr lang="en-IN" sz="2200" dirty="0"/>
              <a:t>1. Absolute </a:t>
            </a:r>
            <a:r>
              <a:rPr lang="en-IN" sz="2200" dirty="0">
                <a:solidFill>
                  <a:schemeClr val="accent1"/>
                </a:solidFill>
              </a:rPr>
              <a:t>monarchy</a:t>
            </a:r>
          </a:p>
          <a:p>
            <a:pPr lvl="1"/>
            <a:r>
              <a:rPr lang="en-IN" sz="2200" dirty="0"/>
              <a:t>2. </a:t>
            </a:r>
            <a:r>
              <a:rPr lang="en-IN" sz="2200" dirty="0">
                <a:solidFill>
                  <a:schemeClr val="accent1"/>
                </a:solidFill>
              </a:rPr>
              <a:t>Unitary</a:t>
            </a:r>
            <a:r>
              <a:rPr lang="en-IN" sz="2200" dirty="0"/>
              <a:t> state with 34 provinces</a:t>
            </a:r>
          </a:p>
          <a:p>
            <a:pPr lvl="1"/>
            <a:r>
              <a:rPr lang="en-IN" sz="2200" dirty="0"/>
              <a:t>3. </a:t>
            </a:r>
            <a:r>
              <a:rPr lang="en-IN" sz="2200" dirty="0">
                <a:solidFill>
                  <a:schemeClr val="accent1"/>
                </a:solidFill>
              </a:rPr>
              <a:t>Islamic</a:t>
            </a:r>
            <a:r>
              <a:rPr lang="en-IN" sz="2200" dirty="0"/>
              <a:t> State: 99.7% Muslim</a:t>
            </a:r>
          </a:p>
          <a:p>
            <a:pPr lvl="1"/>
            <a:r>
              <a:rPr lang="en-IN" sz="2200" dirty="0"/>
              <a:t>4. </a:t>
            </a:r>
            <a:r>
              <a:rPr lang="en-IN" sz="2200" dirty="0">
                <a:solidFill>
                  <a:schemeClr val="accent1"/>
                </a:solidFill>
              </a:rPr>
              <a:t>Economy</a:t>
            </a:r>
            <a:r>
              <a:rPr lang="en-IN" sz="2200" dirty="0"/>
              <a:t>: </a:t>
            </a:r>
            <a:r>
              <a:rPr lang="en-IN" sz="2200" dirty="0" smtClean="0"/>
              <a:t>Islam with modernization</a:t>
            </a:r>
            <a:endParaRPr lang="en-IN" sz="2200" dirty="0"/>
          </a:p>
          <a:p>
            <a:pPr lvl="1"/>
            <a:r>
              <a:rPr lang="en-IN" sz="2200" dirty="0"/>
              <a:t>5. </a:t>
            </a:r>
            <a:r>
              <a:rPr lang="en-IN" sz="2200" dirty="0">
                <a:solidFill>
                  <a:schemeClr val="accent1"/>
                </a:solidFill>
              </a:rPr>
              <a:t>Nationalism</a:t>
            </a:r>
            <a:r>
              <a:rPr lang="en-IN" sz="2200" dirty="0"/>
              <a:t> : Internal (divided in ethnic line, a country of 7 </a:t>
            </a:r>
            <a:endParaRPr lang="en-IN" sz="2200" dirty="0" smtClean="0"/>
          </a:p>
          <a:p>
            <a:pPr marL="457200" lvl="1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        ethnic </a:t>
            </a:r>
            <a:r>
              <a:rPr lang="en-IN" sz="2200" dirty="0"/>
              <a:t>groups), external: Islamic brotherhood. </a:t>
            </a:r>
          </a:p>
          <a:p>
            <a:pPr marL="457200" lvl="1" indent="0">
              <a:buNone/>
            </a:pPr>
            <a:r>
              <a:rPr lang="en-IN" sz="2200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01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>
                <a:solidFill>
                  <a:schemeClr val="tx2"/>
                </a:solidFill>
              </a:rPr>
              <a:t>Syllabus (con…)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b="1" dirty="0" smtClean="0"/>
              <a:t>Unit III. Contemporary Politics in South Asian Countries</a:t>
            </a:r>
            <a:endParaRPr lang="en-GB" sz="2200" b="1" dirty="0"/>
          </a:p>
          <a:p>
            <a:pPr marL="514350" indent="-514350">
              <a:buAutoNum type="arabicPeriod"/>
            </a:pPr>
            <a:r>
              <a:rPr lang="en-GB" sz="2200" dirty="0" smtClean="0"/>
              <a:t>Revival of </a:t>
            </a:r>
            <a:r>
              <a:rPr lang="en-GB" sz="2200" dirty="0" err="1" smtClean="0"/>
              <a:t>Majoritarianism</a:t>
            </a:r>
            <a:r>
              <a:rPr lang="en-GB" sz="2200" dirty="0" smtClean="0"/>
              <a:t>: India and Sri Lanka</a:t>
            </a:r>
            <a:endParaRPr lang="en-IN" sz="2200" dirty="0"/>
          </a:p>
          <a:p>
            <a:pPr marL="514350" indent="-514350">
              <a:buAutoNum type="arabicPeriod"/>
            </a:pPr>
            <a:r>
              <a:rPr lang="en-GB" sz="2200" dirty="0" smtClean="0"/>
              <a:t>Military in Politics: Afghanistan, Bangladesh and Pakistan </a:t>
            </a:r>
            <a:endParaRPr lang="en-IN" sz="2200" dirty="0"/>
          </a:p>
          <a:p>
            <a:pPr marL="514350" indent="-514350">
              <a:buAutoNum type="arabicPeriod"/>
            </a:pPr>
            <a:r>
              <a:rPr lang="en-GB" sz="2200" dirty="0" smtClean="0"/>
              <a:t>A New Republic: Nepal</a:t>
            </a:r>
            <a:endParaRPr lang="en-IN" sz="2200" dirty="0"/>
          </a:p>
          <a:p>
            <a:pPr marL="514350" indent="-514350">
              <a:buAutoNum type="arabicPeriod"/>
            </a:pPr>
            <a:r>
              <a:rPr lang="en-GB" sz="2200" dirty="0" smtClean="0"/>
              <a:t>Monarchy with Cautious Democratization: Bhutan</a:t>
            </a:r>
            <a:endParaRPr lang="en-IN" sz="2200" dirty="0" smtClean="0"/>
          </a:p>
          <a:p>
            <a:pPr marL="0" indent="0">
              <a:buNone/>
            </a:pPr>
            <a:endParaRPr lang="en-IN" sz="2200" dirty="0" smtClean="0"/>
          </a:p>
          <a:p>
            <a:pPr marL="0" indent="0">
              <a:buNone/>
            </a:pPr>
            <a:r>
              <a:rPr lang="en-IN" sz="2200" dirty="0" smtClean="0"/>
              <a:t>Unit 4: </a:t>
            </a:r>
            <a:r>
              <a:rPr lang="en-GB" sz="2200" b="1" dirty="0" smtClean="0"/>
              <a:t>IV. Ethnic Diversity and Nation Building 	 </a:t>
            </a:r>
            <a:endParaRPr lang="en-IN" sz="2200" dirty="0" smtClean="0"/>
          </a:p>
          <a:p>
            <a:pPr marL="514350" lvl="0" indent="-514350">
              <a:buAutoNum type="arabicPeriod"/>
            </a:pPr>
            <a:r>
              <a:rPr lang="en-GB" sz="2200" dirty="0" smtClean="0"/>
              <a:t>Accommodation of Diversity: India and Nepal</a:t>
            </a:r>
            <a:endParaRPr lang="en-IN" sz="2200" dirty="0"/>
          </a:p>
          <a:p>
            <a:pPr marL="514350" lvl="0" indent="-514350">
              <a:buAutoNum type="arabicPeriod"/>
            </a:pPr>
            <a:r>
              <a:rPr lang="en-GB" sz="2200" dirty="0" smtClean="0"/>
              <a:t>Islamic Afghanistan, Bangladesh, Maldives and Pakistan</a:t>
            </a:r>
            <a:endParaRPr lang="en-IN" sz="2200" dirty="0"/>
          </a:p>
          <a:p>
            <a:pPr marL="514350" lvl="0" indent="-514350">
              <a:buAutoNum type="arabicPeriod"/>
            </a:pPr>
            <a:r>
              <a:rPr lang="en-GB" sz="2200" dirty="0" smtClean="0"/>
              <a:t>Buddhist Bhutan and Sri Lanka </a:t>
            </a:r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031636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State formation in non-colonial states Afghanistan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III. </a:t>
            </a:r>
            <a:r>
              <a:rPr lang="en-IN" sz="2200" dirty="0" smtClean="0">
                <a:solidFill>
                  <a:schemeClr val="accent1"/>
                </a:solidFill>
              </a:rPr>
              <a:t>Continuity </a:t>
            </a:r>
            <a:r>
              <a:rPr lang="en-IN" sz="2200" dirty="0" smtClean="0">
                <a:solidFill>
                  <a:schemeClr val="accent1"/>
                </a:solidFill>
              </a:rPr>
              <a:t>and change (new constitution 2004) </a:t>
            </a:r>
            <a:endParaRPr lang="en-IN" sz="2200" dirty="0"/>
          </a:p>
          <a:p>
            <a:pPr lvl="1"/>
            <a:r>
              <a:rPr lang="en-IN" sz="2200" dirty="0"/>
              <a:t>1. Absolute </a:t>
            </a:r>
            <a:r>
              <a:rPr lang="en-IN" sz="2200" dirty="0" smtClean="0">
                <a:solidFill>
                  <a:schemeClr val="accent1"/>
                </a:solidFill>
              </a:rPr>
              <a:t>monarchy</a:t>
            </a:r>
            <a:r>
              <a:rPr lang="en-IN" sz="2200" dirty="0" smtClean="0"/>
              <a:t>, shift to </a:t>
            </a:r>
            <a:r>
              <a:rPr lang="en-IN" sz="2200" dirty="0" smtClean="0">
                <a:solidFill>
                  <a:schemeClr val="accent1"/>
                </a:solidFill>
              </a:rPr>
              <a:t>republic</a:t>
            </a:r>
            <a:r>
              <a:rPr lang="en-IN" sz="2200" dirty="0" smtClean="0"/>
              <a:t>  in 1973;  </a:t>
            </a:r>
            <a:r>
              <a:rPr lang="en-IN" sz="2200" dirty="0" smtClean="0">
                <a:solidFill>
                  <a:schemeClr val="accent1"/>
                </a:solidFill>
              </a:rPr>
              <a:t>democracy</a:t>
            </a:r>
            <a:r>
              <a:rPr lang="en-IN" sz="2200" dirty="0" smtClean="0"/>
              <a:t> with presidential system (2014-2021)</a:t>
            </a:r>
            <a:endParaRPr lang="en-IN" sz="2200" dirty="0"/>
          </a:p>
          <a:p>
            <a:pPr lvl="1"/>
            <a:r>
              <a:rPr lang="en-IN" sz="2200" dirty="0"/>
              <a:t>2. </a:t>
            </a:r>
            <a:r>
              <a:rPr lang="en-IN" sz="2200" dirty="0">
                <a:solidFill>
                  <a:schemeClr val="accent1"/>
                </a:solidFill>
              </a:rPr>
              <a:t>Unitary</a:t>
            </a:r>
            <a:r>
              <a:rPr lang="en-IN" sz="2200" dirty="0"/>
              <a:t> state with 34 </a:t>
            </a:r>
            <a:r>
              <a:rPr lang="en-IN" sz="2200" dirty="0" smtClean="0"/>
              <a:t>provinces, retains</a:t>
            </a:r>
            <a:endParaRPr lang="en-IN" sz="2200" dirty="0"/>
          </a:p>
          <a:p>
            <a:pPr lvl="1"/>
            <a:r>
              <a:rPr lang="en-IN" sz="2200" dirty="0"/>
              <a:t>3. </a:t>
            </a:r>
            <a:r>
              <a:rPr lang="en-IN" sz="2200" dirty="0">
                <a:solidFill>
                  <a:schemeClr val="accent1"/>
                </a:solidFill>
              </a:rPr>
              <a:t>Islamic</a:t>
            </a:r>
            <a:r>
              <a:rPr lang="en-IN" sz="2200" dirty="0"/>
              <a:t> State</a:t>
            </a:r>
            <a:r>
              <a:rPr lang="en-IN" sz="2200" dirty="0" smtClean="0"/>
              <a:t>: retains but shift from Islam with modernization to Islam with orthodoxy under Taliban government  (1996-2001 and August 2021…)  </a:t>
            </a:r>
            <a:endParaRPr lang="en-IN" sz="2200" dirty="0"/>
          </a:p>
          <a:p>
            <a:pPr lvl="1"/>
            <a:r>
              <a:rPr lang="en-IN" sz="2200" dirty="0"/>
              <a:t>4. </a:t>
            </a:r>
            <a:r>
              <a:rPr lang="en-IN" sz="2200" dirty="0">
                <a:solidFill>
                  <a:schemeClr val="accent1"/>
                </a:solidFill>
              </a:rPr>
              <a:t>Economy</a:t>
            </a:r>
            <a:r>
              <a:rPr lang="en-IN" sz="2200" dirty="0"/>
              <a:t>: </a:t>
            </a:r>
            <a:r>
              <a:rPr lang="en-IN" sz="2200" dirty="0" smtClean="0"/>
              <a:t> change revert to Islamic </a:t>
            </a:r>
            <a:r>
              <a:rPr lang="en-IN" sz="2200" dirty="0"/>
              <a:t>conservatism</a:t>
            </a:r>
          </a:p>
          <a:p>
            <a:pPr lvl="1"/>
            <a:r>
              <a:rPr lang="en-IN" sz="2200" dirty="0"/>
              <a:t>5. </a:t>
            </a:r>
            <a:r>
              <a:rPr lang="en-IN" sz="2200" dirty="0">
                <a:solidFill>
                  <a:schemeClr val="accent1"/>
                </a:solidFill>
              </a:rPr>
              <a:t>Nationalism</a:t>
            </a:r>
            <a:r>
              <a:rPr lang="en-IN" sz="2200" dirty="0"/>
              <a:t> : Internal (divided in ethnic line, a country of 7 </a:t>
            </a:r>
          </a:p>
          <a:p>
            <a:pPr marL="457200" lvl="1" indent="0">
              <a:buNone/>
            </a:pPr>
            <a:r>
              <a:rPr lang="en-IN" sz="2200" dirty="0"/>
              <a:t>         ethnic groups), external: Islamic brotherhood.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908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State formation in non-colonial states</a:t>
            </a:r>
            <a:br>
              <a:rPr lang="en-IN" dirty="0"/>
            </a:br>
            <a:r>
              <a:rPr lang="en-IN" dirty="0"/>
              <a:t>Bhutan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Monarchical state </a:t>
            </a:r>
          </a:p>
          <a:p>
            <a:pPr marL="514350" indent="-514350">
              <a:buAutoNum type="arabicPeriod"/>
            </a:pPr>
            <a:r>
              <a:rPr lang="en-US" dirty="0" smtClean="0"/>
              <a:t>India-dependent country</a:t>
            </a:r>
          </a:p>
          <a:p>
            <a:pPr marL="514350" indent="-514350">
              <a:buAutoNum type="arabicPeriod"/>
            </a:pPr>
            <a:r>
              <a:rPr lang="en-US" dirty="0" smtClean="0"/>
              <a:t>Unitary state</a:t>
            </a:r>
          </a:p>
          <a:p>
            <a:pPr marL="514350" indent="-514350">
              <a:buAutoNum type="arabicPeriod"/>
            </a:pPr>
            <a:r>
              <a:rPr lang="en-US" dirty="0" smtClean="0"/>
              <a:t>Buddhist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30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State formation in non-colonial </a:t>
            </a:r>
            <a:r>
              <a:rPr lang="en-IN" dirty="0" smtClean="0"/>
              <a:t>states</a:t>
            </a:r>
            <a:br>
              <a:rPr lang="en-IN" dirty="0" smtClean="0"/>
            </a:br>
            <a:r>
              <a:rPr lang="en-IN" dirty="0" smtClean="0"/>
              <a:t>Bhutan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romanUcPeriod"/>
            </a:pPr>
            <a:r>
              <a:rPr lang="en-IN" sz="2200" dirty="0">
                <a:solidFill>
                  <a:schemeClr val="accent1"/>
                </a:solidFill>
              </a:rPr>
              <a:t>Formation of Bhutan </a:t>
            </a:r>
            <a:r>
              <a:rPr lang="en-IN" sz="2200" dirty="0" smtClean="0">
                <a:solidFill>
                  <a:schemeClr val="accent1"/>
                </a:solidFill>
              </a:rPr>
              <a:t>state</a:t>
            </a:r>
          </a:p>
          <a:p>
            <a:pPr lvl="1"/>
            <a:r>
              <a:rPr lang="en-IN" sz="1800" dirty="0"/>
              <a:t>1</a:t>
            </a:r>
            <a:r>
              <a:rPr lang="en-IN" sz="1800" baseline="30000" dirty="0"/>
              <a:t>st</a:t>
            </a:r>
            <a:r>
              <a:rPr lang="en-IN" sz="1800" dirty="0"/>
              <a:t> unification in 1643 by </a:t>
            </a:r>
            <a:r>
              <a:rPr lang="en-IN" sz="1800" dirty="0" err="1"/>
              <a:t>Zhabdrung</a:t>
            </a:r>
            <a:r>
              <a:rPr lang="en-IN" sz="1800" dirty="0"/>
              <a:t> </a:t>
            </a:r>
            <a:r>
              <a:rPr lang="en-IN" sz="1800" dirty="0" err="1"/>
              <a:t>Nagwang</a:t>
            </a:r>
            <a:r>
              <a:rPr lang="en-IN" sz="1800" dirty="0"/>
              <a:t> </a:t>
            </a:r>
            <a:r>
              <a:rPr lang="en-IN" sz="1800" dirty="0" err="1"/>
              <a:t>Namgyal</a:t>
            </a:r>
            <a:r>
              <a:rPr lang="en-IN" sz="1800" dirty="0"/>
              <a:t> (religious leader) </a:t>
            </a:r>
          </a:p>
          <a:p>
            <a:pPr lvl="1"/>
            <a:r>
              <a:rPr lang="en-IN" sz="1800" dirty="0"/>
              <a:t>2</a:t>
            </a:r>
            <a:r>
              <a:rPr lang="en-IN" sz="1800" baseline="30000" dirty="0"/>
              <a:t>nd</a:t>
            </a:r>
            <a:r>
              <a:rPr lang="en-IN" sz="1800" dirty="0"/>
              <a:t> unification 1885 by </a:t>
            </a:r>
            <a:r>
              <a:rPr lang="en-IN" sz="1800" dirty="0" err="1"/>
              <a:t>Ugyen</a:t>
            </a:r>
            <a:r>
              <a:rPr lang="en-IN" sz="1800" dirty="0"/>
              <a:t> </a:t>
            </a:r>
            <a:r>
              <a:rPr lang="en-IN" sz="1800" dirty="0" err="1"/>
              <a:t>Wangchuck</a:t>
            </a:r>
            <a:r>
              <a:rPr lang="en-IN" sz="1800" dirty="0"/>
              <a:t>, who was chosen as the first hereditary monarch in 1907</a:t>
            </a:r>
            <a:r>
              <a:rPr lang="en-IN" sz="1800" dirty="0" smtClean="0"/>
              <a:t>.</a:t>
            </a:r>
            <a:endParaRPr lang="en-IN" sz="2200" dirty="0"/>
          </a:p>
          <a:p>
            <a:pPr marL="514350" indent="-514350">
              <a:buAutoNum type="romanUcPeriod"/>
            </a:pPr>
            <a:endParaRPr lang="en-IN" sz="2200" dirty="0" smtClean="0"/>
          </a:p>
          <a:p>
            <a:pPr marL="514350" indent="-514350">
              <a:buAutoNum type="romanUcPeriod"/>
            </a:pPr>
            <a:r>
              <a:rPr lang="en-IN" sz="2200" dirty="0" smtClean="0">
                <a:solidFill>
                  <a:schemeClr val="accent1"/>
                </a:solidFill>
              </a:rPr>
              <a:t>Pillars </a:t>
            </a:r>
            <a:r>
              <a:rPr lang="en-IN" sz="2200" dirty="0">
                <a:solidFill>
                  <a:schemeClr val="accent1"/>
                </a:solidFill>
              </a:rPr>
              <a:t>of Bhutan </a:t>
            </a:r>
            <a:r>
              <a:rPr lang="en-IN" sz="2200" dirty="0" smtClean="0">
                <a:solidFill>
                  <a:schemeClr val="accent1"/>
                </a:solidFill>
              </a:rPr>
              <a:t>state</a:t>
            </a:r>
          </a:p>
          <a:p>
            <a:pPr marL="457200" lvl="1" indent="0">
              <a:buNone/>
            </a:pPr>
            <a:r>
              <a:rPr lang="en-IN" sz="1800" dirty="0" smtClean="0"/>
              <a:t>1. </a:t>
            </a:r>
            <a:r>
              <a:rPr lang="en-IN" sz="1800" dirty="0" smtClean="0">
                <a:solidFill>
                  <a:schemeClr val="accent1"/>
                </a:solidFill>
              </a:rPr>
              <a:t>Monarchical</a:t>
            </a:r>
            <a:r>
              <a:rPr lang="en-IN" sz="1800" dirty="0" smtClean="0"/>
              <a:t> state </a:t>
            </a:r>
          </a:p>
          <a:p>
            <a:pPr marL="457200" lvl="1" indent="0">
              <a:buNone/>
            </a:pPr>
            <a:r>
              <a:rPr lang="en-IN" sz="1800" dirty="0" smtClean="0"/>
              <a:t>2. </a:t>
            </a:r>
            <a:r>
              <a:rPr lang="en-IN" sz="1800" dirty="0" smtClean="0">
                <a:solidFill>
                  <a:schemeClr val="accent1"/>
                </a:solidFill>
              </a:rPr>
              <a:t>Unitary state</a:t>
            </a:r>
            <a:r>
              <a:rPr lang="en-IN" sz="1800" dirty="0" smtClean="0"/>
              <a:t>, divided into 20 districts</a:t>
            </a:r>
          </a:p>
          <a:p>
            <a:pPr marL="457200" lvl="1" indent="0">
              <a:buNone/>
            </a:pPr>
            <a:r>
              <a:rPr lang="en-IN" sz="1800" dirty="0" smtClean="0"/>
              <a:t>3. </a:t>
            </a:r>
            <a:r>
              <a:rPr lang="en-IN" sz="1800" dirty="0" smtClean="0">
                <a:solidFill>
                  <a:schemeClr val="accent1"/>
                </a:solidFill>
              </a:rPr>
              <a:t>Buddhist state</a:t>
            </a:r>
            <a:r>
              <a:rPr lang="en-IN" sz="1800" dirty="0" smtClean="0"/>
              <a:t>: Buddhist 74.8 %, followed by Hindu 22.6 and others’ 4.6  </a:t>
            </a:r>
          </a:p>
          <a:p>
            <a:pPr marL="457200" lvl="1" indent="0">
              <a:buNone/>
            </a:pPr>
            <a:r>
              <a:rPr lang="en-IN" sz="1800" dirty="0" smtClean="0"/>
              <a:t>4. </a:t>
            </a:r>
            <a:r>
              <a:rPr lang="en-IN" sz="1800" dirty="0" smtClean="0">
                <a:solidFill>
                  <a:schemeClr val="accent1"/>
                </a:solidFill>
              </a:rPr>
              <a:t>Traditional economy</a:t>
            </a:r>
          </a:p>
          <a:p>
            <a:pPr marL="457200" lvl="1" indent="0">
              <a:buNone/>
            </a:pPr>
            <a:r>
              <a:rPr lang="en-IN" sz="1800" dirty="0" smtClean="0"/>
              <a:t>5. </a:t>
            </a:r>
            <a:r>
              <a:rPr lang="en-IN" sz="1800" dirty="0" smtClean="0">
                <a:solidFill>
                  <a:schemeClr val="accent1"/>
                </a:solidFill>
              </a:rPr>
              <a:t>Nationalism:</a:t>
            </a:r>
            <a:r>
              <a:rPr lang="en-IN" sz="1800" dirty="0" smtClean="0"/>
              <a:t> assimilation with proclaimed goal/policy of making the country as   ‘one nation, one people’ </a:t>
            </a:r>
            <a:endParaRPr lang="en-IN" sz="1800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407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State formation in non-colonial states</a:t>
            </a:r>
            <a:br>
              <a:rPr lang="en-IN" dirty="0"/>
            </a:br>
            <a:r>
              <a:rPr lang="en-IN" dirty="0"/>
              <a:t>Bhutan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200" dirty="0" smtClean="0"/>
              <a:t>III.</a:t>
            </a:r>
            <a:r>
              <a:rPr lang="en-IN" sz="2200" dirty="0"/>
              <a:t> Continuity and </a:t>
            </a:r>
            <a:r>
              <a:rPr lang="en-IN" sz="2200" dirty="0" smtClean="0"/>
              <a:t>change</a:t>
            </a:r>
          </a:p>
          <a:p>
            <a:pPr marL="914400" lvl="1" indent="-457200">
              <a:buAutoNum type="arabicPeriod"/>
            </a:pPr>
            <a:r>
              <a:rPr lang="en-IN" sz="2000" dirty="0" smtClean="0">
                <a:solidFill>
                  <a:schemeClr val="accent1"/>
                </a:solidFill>
              </a:rPr>
              <a:t>Monarchical state</a:t>
            </a:r>
            <a:r>
              <a:rPr lang="en-IN" sz="2000" dirty="0" smtClean="0"/>
              <a:t>:  from </a:t>
            </a:r>
            <a:r>
              <a:rPr lang="en-IN" sz="2000" dirty="0" smtClean="0">
                <a:solidFill>
                  <a:schemeClr val="accent1"/>
                </a:solidFill>
              </a:rPr>
              <a:t>absolute to constitutional monarch</a:t>
            </a:r>
            <a:r>
              <a:rPr lang="en-IN" sz="2000" dirty="0" smtClean="0"/>
              <a:t> in </a:t>
            </a:r>
            <a:r>
              <a:rPr lang="en-IN" sz="2000" dirty="0" smtClean="0"/>
              <a:t>2008</a:t>
            </a:r>
            <a:endParaRPr lang="en-IN" sz="2000" dirty="0" smtClean="0"/>
          </a:p>
          <a:p>
            <a:pPr marL="914400" lvl="1" indent="-457200">
              <a:buAutoNum type="arabicPeriod"/>
            </a:pPr>
            <a:r>
              <a:rPr lang="en-IN" sz="2000" dirty="0" smtClean="0">
                <a:solidFill>
                  <a:schemeClr val="accent1"/>
                </a:solidFill>
              </a:rPr>
              <a:t>Democracy </a:t>
            </a:r>
            <a:r>
              <a:rPr lang="en-IN" sz="2000" dirty="0" smtClean="0"/>
              <a:t>in the form of parliamentary system since 2008 </a:t>
            </a:r>
          </a:p>
          <a:p>
            <a:pPr marL="457200" lvl="1" indent="0">
              <a:buNone/>
            </a:pPr>
            <a:r>
              <a:rPr lang="en-IN" sz="2000" dirty="0"/>
              <a:t>3</a:t>
            </a:r>
            <a:r>
              <a:rPr lang="en-IN" sz="2000" dirty="0" smtClean="0"/>
              <a:t>.     </a:t>
            </a:r>
            <a:r>
              <a:rPr lang="en-IN" sz="2000" dirty="0" smtClean="0">
                <a:solidFill>
                  <a:schemeClr val="accent1"/>
                </a:solidFill>
              </a:rPr>
              <a:t>Unitary state</a:t>
            </a:r>
            <a:r>
              <a:rPr lang="en-IN" sz="2000" dirty="0" smtClean="0"/>
              <a:t>, divided into 20 districts, retains </a:t>
            </a:r>
            <a:endParaRPr lang="en-IN" sz="2000" dirty="0"/>
          </a:p>
          <a:p>
            <a:pPr marL="457200" lvl="1" indent="0">
              <a:buNone/>
            </a:pPr>
            <a:r>
              <a:rPr lang="en-IN" sz="2000" dirty="0"/>
              <a:t>3. </a:t>
            </a:r>
            <a:r>
              <a:rPr lang="en-IN" sz="2000" dirty="0" smtClean="0"/>
              <a:t>    </a:t>
            </a:r>
            <a:r>
              <a:rPr lang="en-IN" sz="2000" dirty="0" smtClean="0">
                <a:solidFill>
                  <a:schemeClr val="accent1"/>
                </a:solidFill>
              </a:rPr>
              <a:t>Buddhist state</a:t>
            </a:r>
            <a:r>
              <a:rPr lang="en-IN" sz="2000" dirty="0" smtClean="0"/>
              <a:t>, retains </a:t>
            </a:r>
            <a:endParaRPr lang="en-IN" sz="2000" dirty="0"/>
          </a:p>
          <a:p>
            <a:pPr marL="457200" lvl="1" indent="0">
              <a:buNone/>
            </a:pPr>
            <a:r>
              <a:rPr lang="en-IN" sz="2000" dirty="0"/>
              <a:t>4. </a:t>
            </a:r>
            <a:r>
              <a:rPr lang="en-IN" sz="2000" dirty="0" smtClean="0"/>
              <a:t>    </a:t>
            </a:r>
            <a:r>
              <a:rPr lang="en-IN" sz="2000" dirty="0" smtClean="0">
                <a:solidFill>
                  <a:schemeClr val="accent1"/>
                </a:solidFill>
              </a:rPr>
              <a:t>Traditional </a:t>
            </a:r>
            <a:r>
              <a:rPr lang="en-IN" sz="2000" dirty="0" smtClean="0"/>
              <a:t>economy, change in favour of </a:t>
            </a:r>
            <a:r>
              <a:rPr lang="en-IN" sz="2000" dirty="0" smtClean="0">
                <a:solidFill>
                  <a:schemeClr val="accent1"/>
                </a:solidFill>
              </a:rPr>
              <a:t>modernization</a:t>
            </a:r>
            <a:endParaRPr lang="en-IN" sz="2000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r>
              <a:rPr lang="en-IN" sz="2000" dirty="0"/>
              <a:t>5. </a:t>
            </a:r>
            <a:r>
              <a:rPr lang="en-IN" sz="2000" dirty="0" smtClean="0"/>
              <a:t>    </a:t>
            </a:r>
            <a:r>
              <a:rPr lang="en-IN" sz="2000" dirty="0" smtClean="0">
                <a:solidFill>
                  <a:schemeClr val="accent1"/>
                </a:solidFill>
              </a:rPr>
              <a:t>Nationalism</a:t>
            </a:r>
            <a:r>
              <a:rPr lang="en-IN" sz="2000" dirty="0">
                <a:solidFill>
                  <a:schemeClr val="accent1"/>
                </a:solidFill>
              </a:rPr>
              <a:t>:</a:t>
            </a:r>
            <a:r>
              <a:rPr lang="en-IN" sz="2000" dirty="0"/>
              <a:t> assimilation with proclaimed goal/policy of making the </a:t>
            </a:r>
            <a:endParaRPr lang="en-IN" sz="2000" dirty="0" smtClean="0"/>
          </a:p>
          <a:p>
            <a:pPr marL="457200" lvl="1" indent="0">
              <a:buNone/>
            </a:pPr>
            <a:r>
              <a:rPr lang="en-IN" sz="2000" dirty="0"/>
              <a:t> </a:t>
            </a:r>
            <a:r>
              <a:rPr lang="en-IN" sz="2000" dirty="0" smtClean="0"/>
              <a:t>       country </a:t>
            </a:r>
            <a:r>
              <a:rPr lang="en-IN" sz="2000" dirty="0"/>
              <a:t>as </a:t>
            </a:r>
            <a:r>
              <a:rPr lang="en-IN" sz="2000" dirty="0" smtClean="0"/>
              <a:t>‘one </a:t>
            </a:r>
            <a:r>
              <a:rPr lang="en-IN" sz="2000" dirty="0"/>
              <a:t>nation, one people</a:t>
            </a:r>
            <a:r>
              <a:rPr lang="en-IN" sz="2000" dirty="0" smtClean="0"/>
              <a:t>’, retains.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06361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State formation in non-colonial states</a:t>
            </a:r>
            <a:br>
              <a:rPr lang="en-IN" dirty="0"/>
            </a:br>
            <a:r>
              <a:rPr lang="en-IN" dirty="0" smtClean="0"/>
              <a:t>Nepal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>
              <a:buAutoNum type="romanUcPeriod"/>
            </a:pPr>
            <a:r>
              <a:rPr lang="en-IN" sz="2200" dirty="0" smtClean="0">
                <a:solidFill>
                  <a:schemeClr val="tx2"/>
                </a:solidFill>
              </a:rPr>
              <a:t>Nepal: a modern state</a:t>
            </a:r>
          </a:p>
          <a:p>
            <a:pPr lvl="1"/>
            <a:r>
              <a:rPr lang="en-IN" sz="2200" dirty="0"/>
              <a:t>Unification in 1768 by P.N. Shah, king of </a:t>
            </a:r>
            <a:r>
              <a:rPr lang="en-IN" sz="2200" dirty="0" err="1"/>
              <a:t>Gorkha</a:t>
            </a:r>
            <a:r>
              <a:rPr lang="en-IN" sz="2200" dirty="0"/>
              <a:t> </a:t>
            </a:r>
            <a:r>
              <a:rPr lang="en-IN" sz="2200" dirty="0" err="1"/>
              <a:t>prinicpality</a:t>
            </a:r>
            <a:endParaRPr lang="en-IN" sz="2200" dirty="0"/>
          </a:p>
          <a:p>
            <a:pPr lvl="1"/>
            <a:r>
              <a:rPr lang="en-IN" sz="2200" dirty="0"/>
              <a:t>Modernization with introduction of democracy in 1951</a:t>
            </a:r>
            <a:endParaRPr lang="en-IN" sz="2200" dirty="0" smtClean="0"/>
          </a:p>
          <a:p>
            <a:pPr marL="571500" indent="-571500">
              <a:buFont typeface="Arial" panose="020B0604020202020204" pitchFamily="34" charset="0"/>
              <a:buAutoNum type="romanUcPeriod"/>
            </a:pPr>
            <a:r>
              <a:rPr lang="en-IN" sz="2200" dirty="0" smtClean="0">
                <a:solidFill>
                  <a:schemeClr val="tx2"/>
                </a:solidFill>
              </a:rPr>
              <a:t>Pillars </a:t>
            </a:r>
            <a:r>
              <a:rPr lang="en-IN" sz="2200" dirty="0">
                <a:solidFill>
                  <a:schemeClr val="tx2"/>
                </a:solidFill>
              </a:rPr>
              <a:t>of Nepali state </a:t>
            </a:r>
            <a:r>
              <a:rPr lang="en-IN" sz="2200" dirty="0" smtClean="0">
                <a:solidFill>
                  <a:schemeClr val="tx2"/>
                </a:solidFill>
              </a:rPr>
              <a:t>(old Nepal)</a:t>
            </a:r>
          </a:p>
          <a:p>
            <a:pPr marL="457200" lvl="1" indent="0">
              <a:buNone/>
            </a:pPr>
            <a:r>
              <a:rPr lang="en-IN" sz="1800" dirty="0" smtClean="0">
                <a:solidFill>
                  <a:schemeClr val="tx2"/>
                </a:solidFill>
              </a:rPr>
              <a:t>1. Monarchical state </a:t>
            </a:r>
            <a:r>
              <a:rPr lang="en-IN" sz="1800" dirty="0" smtClean="0"/>
              <a:t>with different roles</a:t>
            </a:r>
          </a:p>
          <a:p>
            <a:pPr marL="457200" lvl="1" indent="0">
              <a:buNone/>
            </a:pPr>
            <a:r>
              <a:rPr lang="en-IN" sz="1800" dirty="0" smtClean="0"/>
              <a:t>	absolute </a:t>
            </a:r>
            <a:r>
              <a:rPr lang="en-IN" sz="1800" dirty="0"/>
              <a:t>ruler (1768-1846), de jure head (1846-1951), executive monarchy 	(</a:t>
            </a:r>
            <a:r>
              <a:rPr lang="en-IN" sz="1800" dirty="0" smtClean="0"/>
              <a:t>1951-1960</a:t>
            </a:r>
            <a:r>
              <a:rPr lang="en-IN" sz="1800" dirty="0"/>
              <a:t>) </a:t>
            </a:r>
            <a:r>
              <a:rPr lang="en-IN" sz="1800" dirty="0" smtClean="0"/>
              <a:t>, authoritarian </a:t>
            </a:r>
            <a:r>
              <a:rPr lang="en-IN" sz="1800" dirty="0"/>
              <a:t>ruler (1960-1990), constitutional monarchy </a:t>
            </a:r>
            <a:r>
              <a:rPr lang="en-IN" sz="1800" dirty="0" smtClean="0"/>
              <a:t>	(1990-2202</a:t>
            </a:r>
            <a:r>
              <a:rPr lang="en-IN" sz="1800" dirty="0"/>
              <a:t>), executive </a:t>
            </a:r>
            <a:r>
              <a:rPr lang="en-IN" sz="1800" dirty="0" smtClean="0"/>
              <a:t>monarchy </a:t>
            </a:r>
            <a:r>
              <a:rPr lang="en-IN" sz="1800" dirty="0"/>
              <a:t>(</a:t>
            </a:r>
            <a:r>
              <a:rPr lang="en-IN" sz="1800" dirty="0" smtClean="0"/>
              <a:t>2002-2006).</a:t>
            </a:r>
          </a:p>
          <a:p>
            <a:pPr marL="457200" lvl="1" indent="0">
              <a:buNone/>
            </a:pPr>
            <a:r>
              <a:rPr lang="en-IN" sz="1800" dirty="0" smtClean="0">
                <a:solidFill>
                  <a:schemeClr val="tx2"/>
                </a:solidFill>
              </a:rPr>
              <a:t>2. Unitary state, </a:t>
            </a:r>
            <a:r>
              <a:rPr lang="en-IN" sz="1800" dirty="0" smtClean="0"/>
              <a:t>divided into 5 development regions, 14 zones and 75 districts</a:t>
            </a:r>
          </a:p>
          <a:p>
            <a:pPr marL="457200" lvl="1" indent="0">
              <a:buNone/>
            </a:pPr>
            <a:r>
              <a:rPr lang="en-IN" sz="1800" dirty="0" smtClean="0">
                <a:solidFill>
                  <a:schemeClr val="tx2"/>
                </a:solidFill>
              </a:rPr>
              <a:t>3. Hindu state: </a:t>
            </a:r>
            <a:r>
              <a:rPr lang="en-IN" sz="1800" dirty="0" smtClean="0"/>
              <a:t>Unification </a:t>
            </a:r>
            <a:r>
              <a:rPr lang="en-IN" sz="1800" dirty="0"/>
              <a:t>campaign: Assail </a:t>
            </a:r>
            <a:r>
              <a:rPr lang="en-IN" sz="1800" dirty="0" err="1"/>
              <a:t>Hindustana</a:t>
            </a:r>
            <a:r>
              <a:rPr lang="en-IN" sz="1800" dirty="0"/>
              <a:t> ,  1</a:t>
            </a:r>
            <a:r>
              <a:rPr lang="en-IN" sz="1800" baseline="30000" dirty="0"/>
              <a:t>st</a:t>
            </a:r>
            <a:r>
              <a:rPr lang="en-IN" sz="1800" dirty="0"/>
              <a:t> civil code in line </a:t>
            </a:r>
            <a:r>
              <a:rPr lang="en-IN" sz="1800" dirty="0" smtClean="0"/>
              <a:t> </a:t>
            </a:r>
          </a:p>
          <a:p>
            <a:pPr marL="457200" lvl="1" indent="0">
              <a:buNone/>
            </a:pPr>
            <a:r>
              <a:rPr lang="en-IN" sz="1800" dirty="0"/>
              <a:t> </a:t>
            </a:r>
            <a:r>
              <a:rPr lang="en-IN" sz="1800" dirty="0" smtClean="0"/>
              <a:t>         with </a:t>
            </a:r>
            <a:r>
              <a:rPr lang="en-IN" sz="1800" dirty="0"/>
              <a:t>Vedic social order,  1959 and  1990 constitution: Hindu Kingdom</a:t>
            </a:r>
            <a:endParaRPr lang="en-IN" sz="1800" dirty="0" smtClean="0"/>
          </a:p>
          <a:p>
            <a:pPr marL="457200" lvl="1" indent="0">
              <a:buNone/>
            </a:pPr>
            <a:r>
              <a:rPr lang="en-IN" sz="1800" dirty="0" smtClean="0">
                <a:solidFill>
                  <a:schemeClr val="tx2"/>
                </a:solidFill>
              </a:rPr>
              <a:t>4. Welfare state </a:t>
            </a:r>
            <a:r>
              <a:rPr lang="en-IN" sz="1800" dirty="0" smtClean="0"/>
              <a:t>(1960-1990)</a:t>
            </a:r>
          </a:p>
          <a:p>
            <a:pPr marL="457200" lvl="1" indent="0">
              <a:buNone/>
            </a:pPr>
            <a:r>
              <a:rPr lang="en-IN" sz="1800" dirty="0" smtClean="0">
                <a:solidFill>
                  <a:schemeClr val="tx2"/>
                </a:solidFill>
              </a:rPr>
              <a:t>5. Nationalism: </a:t>
            </a:r>
            <a:r>
              <a:rPr lang="en-IN" sz="1800" dirty="0" smtClean="0"/>
              <a:t>internal (assimilation of diverse ethnic groups) external: anti-India (small state syndrome).</a:t>
            </a:r>
          </a:p>
        </p:txBody>
      </p:sp>
    </p:spTree>
    <p:extLst>
      <p:ext uri="{BB962C8B-B14F-4D97-AF65-F5344CB8AC3E}">
        <p14:creationId xmlns:p14="http://schemas.microsoft.com/office/powerpoint/2010/main" val="40851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State formation in non-colonial states</a:t>
            </a:r>
            <a:br>
              <a:rPr lang="en-IN" dirty="0"/>
            </a:br>
            <a:r>
              <a:rPr lang="en-IN" dirty="0"/>
              <a:t>Nepal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sz="2400" dirty="0" smtClean="0">
                <a:solidFill>
                  <a:schemeClr val="tx2"/>
                </a:solidFill>
              </a:rPr>
              <a:t>III. Continuity and change</a:t>
            </a:r>
            <a:r>
              <a:rPr lang="en-IN" sz="2400" dirty="0" smtClean="0"/>
              <a:t>, transformation </a:t>
            </a:r>
          </a:p>
          <a:p>
            <a:pPr marL="457200" lvl="1" indent="0">
              <a:buNone/>
            </a:pPr>
            <a:r>
              <a:rPr lang="en-IN" sz="2400" dirty="0">
                <a:solidFill>
                  <a:schemeClr val="tx2"/>
                </a:solidFill>
              </a:rPr>
              <a:t>1. </a:t>
            </a:r>
            <a:r>
              <a:rPr lang="en-IN" sz="2400" dirty="0" smtClean="0"/>
              <a:t>From</a:t>
            </a:r>
            <a:r>
              <a:rPr lang="en-IN" sz="2400" dirty="0" smtClean="0">
                <a:solidFill>
                  <a:schemeClr val="tx2"/>
                </a:solidFill>
              </a:rPr>
              <a:t> Monarchical </a:t>
            </a:r>
            <a:r>
              <a:rPr lang="en-IN" sz="2400" dirty="0" smtClean="0"/>
              <a:t>to</a:t>
            </a:r>
            <a:r>
              <a:rPr lang="en-IN" sz="2400" dirty="0" smtClean="0">
                <a:solidFill>
                  <a:schemeClr val="tx2"/>
                </a:solidFill>
              </a:rPr>
              <a:t> republic</a:t>
            </a:r>
            <a:r>
              <a:rPr lang="en-IN" sz="2400" dirty="0" smtClean="0"/>
              <a:t> state in 2008. </a:t>
            </a:r>
            <a:endParaRPr lang="en-IN" sz="2400" dirty="0"/>
          </a:p>
          <a:p>
            <a:pPr marL="457200" lvl="1" indent="0">
              <a:buNone/>
            </a:pPr>
            <a:r>
              <a:rPr lang="en-IN" sz="2400" dirty="0">
                <a:solidFill>
                  <a:schemeClr val="tx2"/>
                </a:solidFill>
              </a:rPr>
              <a:t>2. </a:t>
            </a:r>
            <a:r>
              <a:rPr lang="en-IN" sz="2400" dirty="0" smtClean="0"/>
              <a:t>From</a:t>
            </a:r>
            <a:r>
              <a:rPr lang="en-IN" sz="2400" dirty="0" smtClean="0">
                <a:solidFill>
                  <a:schemeClr val="tx2"/>
                </a:solidFill>
              </a:rPr>
              <a:t> Unitary </a:t>
            </a:r>
            <a:r>
              <a:rPr lang="en-IN" sz="2400" dirty="0" smtClean="0"/>
              <a:t>to</a:t>
            </a:r>
            <a:r>
              <a:rPr lang="en-IN" sz="2400" dirty="0" smtClean="0">
                <a:solidFill>
                  <a:schemeClr val="tx2"/>
                </a:solidFill>
              </a:rPr>
              <a:t> federal </a:t>
            </a:r>
            <a:r>
              <a:rPr lang="en-IN" sz="2400" dirty="0" smtClean="0"/>
              <a:t>state</a:t>
            </a:r>
            <a:r>
              <a:rPr lang="en-IN" sz="2400" dirty="0">
                <a:solidFill>
                  <a:schemeClr val="tx2"/>
                </a:solidFill>
              </a:rPr>
              <a:t>, </a:t>
            </a:r>
            <a:r>
              <a:rPr lang="en-IN" sz="2400" dirty="0" smtClean="0"/>
              <a:t>with 7 provinces, 77 districts and </a:t>
            </a:r>
          </a:p>
          <a:p>
            <a:pPr marL="457200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753 LGs (2015-2017)</a:t>
            </a:r>
            <a:endParaRPr lang="en-IN" sz="2400" dirty="0"/>
          </a:p>
          <a:p>
            <a:pPr marL="457200" lvl="1" indent="0">
              <a:buNone/>
            </a:pPr>
            <a:r>
              <a:rPr lang="en-IN" sz="2400" dirty="0">
                <a:solidFill>
                  <a:schemeClr val="tx2"/>
                </a:solidFill>
              </a:rPr>
              <a:t>3. </a:t>
            </a:r>
            <a:r>
              <a:rPr lang="en-IN" sz="2400" dirty="0" smtClean="0"/>
              <a:t>From</a:t>
            </a:r>
            <a:r>
              <a:rPr lang="en-IN" sz="2400" dirty="0" smtClean="0">
                <a:solidFill>
                  <a:schemeClr val="tx2"/>
                </a:solidFill>
              </a:rPr>
              <a:t> Hindu </a:t>
            </a:r>
            <a:r>
              <a:rPr lang="en-IN" sz="2400" dirty="0" smtClean="0"/>
              <a:t>to</a:t>
            </a:r>
            <a:r>
              <a:rPr lang="en-IN" sz="2400" dirty="0" smtClean="0">
                <a:solidFill>
                  <a:schemeClr val="tx2"/>
                </a:solidFill>
              </a:rPr>
              <a:t> secular </a:t>
            </a:r>
            <a:r>
              <a:rPr lang="en-IN" sz="2400" dirty="0" smtClean="0"/>
              <a:t>state with condition</a:t>
            </a:r>
            <a:r>
              <a:rPr lang="en-IN" sz="2400" dirty="0" smtClean="0">
                <a:solidFill>
                  <a:schemeClr val="tx2"/>
                </a:solidFill>
              </a:rPr>
              <a:t>: </a:t>
            </a:r>
            <a:r>
              <a:rPr lang="en-IN" sz="2400" dirty="0" smtClean="0"/>
              <a:t>protection and </a:t>
            </a:r>
          </a:p>
          <a:p>
            <a:pPr marL="457200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promotion of </a:t>
            </a:r>
            <a:r>
              <a:rPr lang="en-IN" sz="2400" i="1" dirty="0" err="1" smtClean="0"/>
              <a:t>sanatan</a:t>
            </a:r>
            <a:r>
              <a:rPr lang="en-IN" sz="2400" i="1" dirty="0" smtClean="0"/>
              <a:t> dharma</a:t>
            </a:r>
            <a:r>
              <a:rPr lang="en-IN" sz="2400" dirty="0" smtClean="0">
                <a:solidFill>
                  <a:schemeClr val="tx2"/>
                </a:solidFill>
              </a:rPr>
              <a:t>. </a:t>
            </a:r>
          </a:p>
          <a:p>
            <a:pPr marL="457200" lvl="1" indent="0">
              <a:buNone/>
            </a:pPr>
            <a:r>
              <a:rPr lang="en-IN" sz="2400" dirty="0" smtClean="0">
                <a:solidFill>
                  <a:schemeClr val="tx2"/>
                </a:solidFill>
              </a:rPr>
              <a:t>4</a:t>
            </a:r>
            <a:r>
              <a:rPr lang="en-IN" sz="2400" dirty="0">
                <a:solidFill>
                  <a:schemeClr val="tx2"/>
                </a:solidFill>
              </a:rPr>
              <a:t>. </a:t>
            </a:r>
            <a:r>
              <a:rPr lang="en-IN" sz="2400" dirty="0" smtClean="0"/>
              <a:t>From </a:t>
            </a:r>
            <a:r>
              <a:rPr lang="en-IN" sz="2400" dirty="0" smtClean="0">
                <a:solidFill>
                  <a:schemeClr val="tx2"/>
                </a:solidFill>
              </a:rPr>
              <a:t>Welfare to Socialism </a:t>
            </a:r>
            <a:r>
              <a:rPr lang="en-IN" sz="2400" dirty="0" smtClean="0"/>
              <a:t>oriented state</a:t>
            </a:r>
            <a:r>
              <a:rPr lang="en-IN" sz="2400" dirty="0" smtClean="0">
                <a:solidFill>
                  <a:schemeClr val="tx2"/>
                </a:solidFill>
              </a:rPr>
              <a:t> </a:t>
            </a:r>
            <a:endParaRPr lang="en-IN" sz="2400" dirty="0"/>
          </a:p>
          <a:p>
            <a:pPr marL="457200" lvl="1" indent="0">
              <a:buNone/>
            </a:pPr>
            <a:r>
              <a:rPr lang="en-IN" sz="2400" dirty="0">
                <a:solidFill>
                  <a:schemeClr val="tx2"/>
                </a:solidFill>
              </a:rPr>
              <a:t>5. Nationalism: </a:t>
            </a:r>
            <a:r>
              <a:rPr lang="en-IN" sz="2400" dirty="0"/>
              <a:t>internal </a:t>
            </a:r>
            <a:r>
              <a:rPr lang="en-IN" sz="2400" dirty="0" smtClean="0"/>
              <a:t>(both continuity (assimilation) and change </a:t>
            </a:r>
          </a:p>
          <a:p>
            <a:pPr marL="457200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(accommodation </a:t>
            </a:r>
            <a:r>
              <a:rPr lang="en-IN" sz="2400" dirty="0"/>
              <a:t>of diverse ethnic groups) external: </a:t>
            </a:r>
            <a:r>
              <a:rPr lang="en-IN" sz="2400" dirty="0" smtClean="0"/>
              <a:t>continuity, </a:t>
            </a:r>
          </a:p>
          <a:p>
            <a:pPr marL="457200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anti-India </a:t>
            </a:r>
            <a:r>
              <a:rPr lang="en-IN" sz="2400" dirty="0"/>
              <a:t>(</a:t>
            </a:r>
            <a:r>
              <a:rPr lang="en-IN" sz="2400" dirty="0" smtClean="0"/>
              <a:t>small state </a:t>
            </a:r>
            <a:r>
              <a:rPr lang="en-IN" sz="2400" dirty="0"/>
              <a:t>syndrome).</a:t>
            </a:r>
          </a:p>
          <a:p>
            <a:pPr marL="0" indent="0">
              <a:buNone/>
            </a:pP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813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>
                <a:solidFill>
                  <a:schemeClr val="tx2"/>
                </a:solidFill>
              </a:rPr>
              <a:t>References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900" dirty="0" err="1"/>
              <a:t>Chadda</a:t>
            </a:r>
            <a:r>
              <a:rPr lang="en-GB" sz="1900" dirty="0"/>
              <a:t>, </a:t>
            </a:r>
            <a:r>
              <a:rPr lang="en-GB" sz="1900" dirty="0" smtClean="0"/>
              <a:t>M. </a:t>
            </a:r>
            <a:r>
              <a:rPr lang="en-GB" sz="1900" dirty="0"/>
              <a:t>2000. </a:t>
            </a:r>
            <a:r>
              <a:rPr lang="en-GB" sz="1900" i="1" dirty="0"/>
              <a:t>Building Democracy in South Asia</a:t>
            </a:r>
            <a:r>
              <a:rPr lang="en-GB" sz="1900" dirty="0"/>
              <a:t>. New Delhi: </a:t>
            </a:r>
            <a:r>
              <a:rPr lang="en-GB" sz="1900" dirty="0" err="1"/>
              <a:t>Vistar</a:t>
            </a:r>
            <a:r>
              <a:rPr lang="en-GB" sz="1900" dirty="0"/>
              <a:t>. </a:t>
            </a:r>
            <a:endParaRPr lang="en-IN" sz="1900" dirty="0"/>
          </a:p>
          <a:p>
            <a:pPr marL="0" indent="0">
              <a:buNone/>
            </a:pPr>
            <a:r>
              <a:rPr lang="en-GB" sz="1900" dirty="0" smtClean="0"/>
              <a:t>Jalal, A. </a:t>
            </a:r>
            <a:r>
              <a:rPr lang="en-GB" sz="1900" dirty="0"/>
              <a:t>1995. </a:t>
            </a:r>
            <a:r>
              <a:rPr lang="en-GB" sz="1900" i="1" dirty="0"/>
              <a:t>Democracy and Authoritarianism in South Asia</a:t>
            </a:r>
            <a:r>
              <a:rPr lang="en-GB" sz="1900" dirty="0"/>
              <a:t>. </a:t>
            </a:r>
            <a:r>
              <a:rPr lang="en-GB" sz="1900" dirty="0" smtClean="0"/>
              <a:t>Cambridge</a:t>
            </a:r>
            <a:r>
              <a:rPr lang="en-GB" sz="1900" dirty="0"/>
              <a:t>: </a:t>
            </a:r>
            <a:endParaRPr lang="en-GB" sz="1900" dirty="0" smtClean="0"/>
          </a:p>
          <a:p>
            <a:pPr marL="0" indent="0">
              <a:buNone/>
            </a:pPr>
            <a:r>
              <a:rPr lang="en-GB" sz="1900" dirty="0"/>
              <a:t> </a:t>
            </a:r>
            <a:r>
              <a:rPr lang="en-GB" sz="1900" dirty="0" smtClean="0"/>
              <a:t>        Cambridge University </a:t>
            </a:r>
            <a:r>
              <a:rPr lang="en-GB" sz="1900" dirty="0"/>
              <a:t>Press</a:t>
            </a:r>
            <a:endParaRPr lang="en-IN" sz="1900" dirty="0"/>
          </a:p>
          <a:p>
            <a:pPr marL="0" indent="0">
              <a:buNone/>
            </a:pPr>
            <a:r>
              <a:rPr lang="en-GB" sz="1900" dirty="0" err="1"/>
              <a:t>Phadis</a:t>
            </a:r>
            <a:r>
              <a:rPr lang="en-GB" sz="1900" dirty="0"/>
              <a:t>, </a:t>
            </a:r>
            <a:r>
              <a:rPr lang="en-GB" sz="1900" dirty="0" smtClean="0"/>
              <a:t>U. and R. </a:t>
            </a:r>
            <a:r>
              <a:rPr lang="en-GB" sz="1900" dirty="0" err="1" smtClean="0"/>
              <a:t>Ganguly</a:t>
            </a:r>
            <a:r>
              <a:rPr lang="en-GB" sz="1900" dirty="0"/>
              <a:t>. 2001. </a:t>
            </a:r>
            <a:r>
              <a:rPr lang="en-GB" sz="1900" i="1" dirty="0"/>
              <a:t>Ethnicity and Nation-Building in South Asia</a:t>
            </a:r>
            <a:r>
              <a:rPr lang="en-GB" sz="1900" dirty="0"/>
              <a:t>. </a:t>
            </a:r>
            <a:r>
              <a:rPr lang="en-GB" sz="1900" dirty="0" smtClean="0"/>
              <a:t>New </a:t>
            </a:r>
          </a:p>
          <a:p>
            <a:pPr marL="0" indent="0">
              <a:buNone/>
            </a:pPr>
            <a:r>
              <a:rPr lang="en-GB" sz="1900" dirty="0"/>
              <a:t> </a:t>
            </a:r>
            <a:r>
              <a:rPr lang="en-GB" sz="1900" dirty="0" smtClean="0"/>
              <a:t>        Delhi</a:t>
            </a:r>
            <a:r>
              <a:rPr lang="en-GB" sz="1900" dirty="0"/>
              <a:t>: Sage.</a:t>
            </a:r>
            <a:endParaRPr lang="en-IN" sz="1900" dirty="0"/>
          </a:p>
          <a:p>
            <a:pPr marL="0" indent="0">
              <a:buNone/>
            </a:pPr>
            <a:r>
              <a:rPr lang="en-GB" sz="1900" dirty="0" err="1" smtClean="0"/>
              <a:t>Baral</a:t>
            </a:r>
            <a:r>
              <a:rPr lang="en-GB" sz="1900" dirty="0"/>
              <a:t>, </a:t>
            </a:r>
            <a:r>
              <a:rPr lang="en-GB" sz="1900" dirty="0" smtClean="0"/>
              <a:t>L. R. </a:t>
            </a:r>
            <a:r>
              <a:rPr lang="en-GB" sz="1900" dirty="0"/>
              <a:t>(ed.). 2011. </a:t>
            </a:r>
            <a:r>
              <a:rPr lang="en-GB" sz="1900" i="1" dirty="0"/>
              <a:t>Constitutional Government and Democracy in South Asia</a:t>
            </a:r>
            <a:r>
              <a:rPr lang="en-GB" sz="1900" dirty="0"/>
              <a:t>. </a:t>
            </a:r>
            <a:endParaRPr lang="en-GB" sz="1900" dirty="0" smtClean="0"/>
          </a:p>
          <a:p>
            <a:pPr marL="0" indent="0">
              <a:buNone/>
            </a:pPr>
            <a:r>
              <a:rPr lang="en-GB" sz="1900" dirty="0"/>
              <a:t> </a:t>
            </a:r>
            <a:r>
              <a:rPr lang="en-GB" sz="1900" dirty="0" smtClean="0"/>
              <a:t>        Kathmandu</a:t>
            </a:r>
            <a:r>
              <a:rPr lang="en-GB" sz="1900" dirty="0"/>
              <a:t>: </a:t>
            </a:r>
            <a:r>
              <a:rPr lang="en-GB" sz="1900" dirty="0" smtClean="0"/>
              <a:t>NCCS.</a:t>
            </a:r>
            <a:endParaRPr lang="en-IN" sz="1900" dirty="0"/>
          </a:p>
          <a:p>
            <a:pPr marL="0" indent="0">
              <a:buNone/>
            </a:pPr>
            <a:r>
              <a:rPr lang="en-GB" sz="1900" dirty="0" err="1"/>
              <a:t>Baral</a:t>
            </a:r>
            <a:r>
              <a:rPr lang="en-GB" sz="1900" dirty="0"/>
              <a:t>, </a:t>
            </a:r>
            <a:r>
              <a:rPr lang="en-GB" sz="1900" dirty="0" smtClean="0"/>
              <a:t>L. R. and K. </a:t>
            </a:r>
            <a:r>
              <a:rPr lang="en-GB" sz="1900" dirty="0" err="1"/>
              <a:t>Hachhethu</a:t>
            </a:r>
            <a:r>
              <a:rPr lang="en-GB" sz="1900" dirty="0"/>
              <a:t> (eds.). 2014. </a:t>
            </a:r>
            <a:r>
              <a:rPr lang="en-GB" sz="1900" i="1" dirty="0"/>
              <a:t>South Asia: Nation Building and </a:t>
            </a:r>
            <a:endParaRPr lang="en-GB" sz="1900" i="1" dirty="0" smtClean="0"/>
          </a:p>
          <a:p>
            <a:pPr marL="0" indent="0">
              <a:buNone/>
            </a:pPr>
            <a:r>
              <a:rPr lang="en-GB" sz="1900" i="1" dirty="0"/>
              <a:t> </a:t>
            </a:r>
            <a:r>
              <a:rPr lang="en-GB" sz="1900" i="1" dirty="0" smtClean="0"/>
              <a:t>          Federalism</a:t>
            </a:r>
            <a:r>
              <a:rPr lang="en-GB" sz="1900" dirty="0"/>
              <a:t>. </a:t>
            </a:r>
            <a:r>
              <a:rPr lang="en-GB" sz="1900" dirty="0" smtClean="0"/>
              <a:t>New </a:t>
            </a:r>
            <a:r>
              <a:rPr lang="en-GB" sz="1900" dirty="0"/>
              <a:t>Delhi: </a:t>
            </a:r>
            <a:r>
              <a:rPr lang="en-GB" sz="1900" dirty="0" err="1"/>
              <a:t>Vij</a:t>
            </a:r>
            <a:r>
              <a:rPr lang="en-GB" sz="1900" dirty="0"/>
              <a:t> Books. </a:t>
            </a:r>
            <a:endParaRPr lang="en-IN" sz="1900" dirty="0"/>
          </a:p>
          <a:p>
            <a:pPr marL="0" indent="0">
              <a:buNone/>
            </a:pPr>
            <a:r>
              <a:rPr lang="en-GB" sz="1900" dirty="0"/>
              <a:t>CNAS. 1988. </a:t>
            </a:r>
            <a:r>
              <a:rPr lang="en-GB" sz="1900" i="1" dirty="0"/>
              <a:t>CNAS Year Review 1988</a:t>
            </a:r>
            <a:r>
              <a:rPr lang="en-GB" sz="1900" dirty="0"/>
              <a:t>. Kathmandu: CNAS.</a:t>
            </a:r>
            <a:endParaRPr lang="en-IN" sz="1900" dirty="0"/>
          </a:p>
          <a:p>
            <a:pPr marL="0" indent="0">
              <a:buNone/>
            </a:pPr>
            <a:r>
              <a:rPr lang="en-GB" sz="1900" dirty="0" err="1"/>
              <a:t>PaiPanindiker</a:t>
            </a:r>
            <a:r>
              <a:rPr lang="en-GB" sz="1900" dirty="0"/>
              <a:t>, V.A. (ed.). 2000. </a:t>
            </a:r>
            <a:r>
              <a:rPr lang="en-GB" sz="1900" i="1" dirty="0"/>
              <a:t>Problems of Governance in South Asia</a:t>
            </a:r>
            <a:r>
              <a:rPr lang="en-GB" sz="1900" dirty="0"/>
              <a:t>. New Delhi: </a:t>
            </a:r>
            <a:endParaRPr lang="en-GB" sz="1900" dirty="0" smtClean="0"/>
          </a:p>
          <a:p>
            <a:pPr marL="0" indent="0">
              <a:buNone/>
            </a:pPr>
            <a:r>
              <a:rPr lang="en-GB" sz="1900" dirty="0"/>
              <a:t> </a:t>
            </a:r>
            <a:r>
              <a:rPr lang="en-GB" sz="1900" dirty="0" smtClean="0"/>
              <a:t>       </a:t>
            </a:r>
            <a:r>
              <a:rPr lang="en-GB" sz="1900" dirty="0" err="1" smtClean="0"/>
              <a:t>Konark</a:t>
            </a:r>
            <a:endParaRPr lang="en-IN" sz="1900" dirty="0"/>
          </a:p>
          <a:p>
            <a:pPr marL="0" indent="0">
              <a:buNone/>
            </a:pPr>
            <a:r>
              <a:rPr lang="en-GB" sz="1900" dirty="0"/>
              <a:t>Suri, K. C. et al 2007. </a:t>
            </a:r>
            <a:r>
              <a:rPr lang="en-GB" sz="1900" i="1" dirty="0"/>
              <a:t>Political Parties in South Asia</a:t>
            </a:r>
            <a:r>
              <a:rPr lang="en-GB" sz="1900" dirty="0"/>
              <a:t>. Stockholm: International IDEA.</a:t>
            </a:r>
            <a:endParaRPr lang="en-IN" sz="1900" dirty="0"/>
          </a:p>
          <a:p>
            <a:pPr marL="0" indent="0">
              <a:buNone/>
            </a:pPr>
            <a:endParaRPr lang="en-IN" sz="1900" dirty="0"/>
          </a:p>
        </p:txBody>
      </p:sp>
    </p:spTree>
    <p:extLst>
      <p:ext uri="{BB962C8B-B14F-4D97-AF65-F5344CB8AC3E}">
        <p14:creationId xmlns:p14="http://schemas.microsoft.com/office/powerpoint/2010/main" val="2972101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>
                <a:solidFill>
                  <a:schemeClr val="tx2"/>
                </a:solidFill>
              </a:rPr>
              <a:t>References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200" dirty="0" smtClean="0"/>
              <a:t>de Silva, K. M. 1993. </a:t>
            </a:r>
            <a:r>
              <a:rPr lang="en-GB" sz="2200" i="1" dirty="0" smtClean="0"/>
              <a:t>Sri Lanka: Problems of Governance</a:t>
            </a:r>
            <a:r>
              <a:rPr lang="en-GB" sz="2200" dirty="0" smtClean="0"/>
              <a:t>. New </a:t>
            </a:r>
          </a:p>
          <a:p>
            <a:pPr marL="0" indent="0">
              <a:buNone/>
            </a:pPr>
            <a:r>
              <a:rPr lang="en-GB" sz="2200" dirty="0"/>
              <a:t> </a:t>
            </a:r>
            <a:r>
              <a:rPr lang="en-GB" sz="2200" dirty="0" smtClean="0"/>
              <a:t>        Delhi: </a:t>
            </a:r>
            <a:r>
              <a:rPr lang="en-GB" sz="2200" dirty="0" err="1" smtClean="0"/>
              <a:t>Konark</a:t>
            </a:r>
            <a:r>
              <a:rPr lang="en-GB" sz="2200" dirty="0" smtClean="0"/>
              <a:t>.</a:t>
            </a:r>
            <a:endParaRPr lang="en-IN" sz="2200" dirty="0" smtClean="0"/>
          </a:p>
          <a:p>
            <a:pPr marL="0" indent="0">
              <a:buNone/>
            </a:pPr>
            <a:r>
              <a:rPr lang="en-GB" sz="2200" dirty="0" smtClean="0"/>
              <a:t>de Souza, Peter Ronald (ed.). 2000. </a:t>
            </a:r>
            <a:r>
              <a:rPr lang="en-GB" sz="2200" i="1" dirty="0" smtClean="0"/>
              <a:t>Contemporary India Transitions</a:t>
            </a:r>
            <a:r>
              <a:rPr lang="en-GB" sz="2200" dirty="0" smtClean="0"/>
              <a:t>. </a:t>
            </a:r>
          </a:p>
          <a:p>
            <a:pPr marL="0" indent="0">
              <a:buNone/>
            </a:pPr>
            <a:r>
              <a:rPr lang="en-GB" sz="2200" dirty="0"/>
              <a:t> </a:t>
            </a:r>
            <a:r>
              <a:rPr lang="en-GB" sz="2200" dirty="0" smtClean="0"/>
              <a:t>        New Delhi: Sage.</a:t>
            </a:r>
            <a:endParaRPr lang="en-IN" sz="2200" dirty="0" smtClean="0"/>
          </a:p>
          <a:p>
            <a:pPr marL="0" indent="0">
              <a:buNone/>
            </a:pPr>
            <a:r>
              <a:rPr lang="en-GB" sz="2200" dirty="0" smtClean="0"/>
              <a:t>Jahan, </a:t>
            </a:r>
            <a:r>
              <a:rPr lang="en-GB" sz="2200" dirty="0" err="1" smtClean="0"/>
              <a:t>Rounaq</a:t>
            </a:r>
            <a:r>
              <a:rPr lang="en-GB" sz="2200" dirty="0" smtClean="0"/>
              <a:t> (ed.). 2000. </a:t>
            </a:r>
            <a:r>
              <a:rPr lang="en-GB" sz="2200" i="1" dirty="0" smtClean="0"/>
              <a:t>Bangladesh: Promise and Performance</a:t>
            </a:r>
            <a:r>
              <a:rPr lang="en-GB" sz="2200" dirty="0" smtClean="0"/>
              <a:t>. </a:t>
            </a:r>
          </a:p>
          <a:p>
            <a:pPr marL="0" indent="0">
              <a:buNone/>
            </a:pPr>
            <a:r>
              <a:rPr lang="en-GB" sz="2200" dirty="0"/>
              <a:t> </a:t>
            </a:r>
            <a:r>
              <a:rPr lang="en-GB" sz="2200" dirty="0" smtClean="0"/>
              <a:t>        Dhaka: The University Press Ltd.</a:t>
            </a:r>
          </a:p>
          <a:p>
            <a:pPr marL="0" indent="0">
              <a:buNone/>
            </a:pPr>
            <a:r>
              <a:rPr lang="en-GB" sz="2200" i="1" dirty="0" smtClean="0"/>
              <a:t>Text of the constitution </a:t>
            </a:r>
            <a:r>
              <a:rPr lang="en-GB" sz="2200" dirty="0" smtClean="0"/>
              <a:t>(of </a:t>
            </a:r>
            <a:r>
              <a:rPr lang="en-GB" sz="2200" dirty="0" err="1" smtClean="0"/>
              <a:t>Afghanista</a:t>
            </a:r>
            <a:r>
              <a:rPr lang="en-GB" sz="2200" dirty="0" smtClean="0"/>
              <a:t>, Bangladesh, Bhutan, India, </a:t>
            </a:r>
          </a:p>
          <a:p>
            <a:pPr marL="0" indent="0">
              <a:buNone/>
            </a:pPr>
            <a:r>
              <a:rPr lang="en-GB" sz="2200" dirty="0"/>
              <a:t> </a:t>
            </a:r>
            <a:r>
              <a:rPr lang="en-GB" sz="2200" dirty="0" smtClean="0"/>
              <a:t>        Maldives, Nepal, Pakistan, and Sri Lanka.</a:t>
            </a:r>
            <a:endParaRPr lang="en-GB" sz="2200" i="1" dirty="0" smtClean="0"/>
          </a:p>
          <a:p>
            <a:pPr marL="0" indent="0">
              <a:buNone/>
            </a:pPr>
            <a:r>
              <a:rPr lang="en-GB" sz="2200" dirty="0" smtClean="0"/>
              <a:t>Waseem, Mohammad. 1994. </a:t>
            </a:r>
            <a:r>
              <a:rPr lang="en-GB" sz="2200" i="1" dirty="0" smtClean="0"/>
              <a:t>Politics and the State in Pakistan</a:t>
            </a:r>
            <a:r>
              <a:rPr lang="en-GB" sz="2200" dirty="0" smtClean="0"/>
              <a:t>. </a:t>
            </a:r>
          </a:p>
          <a:p>
            <a:pPr marL="0" indent="0">
              <a:buNone/>
            </a:pPr>
            <a:r>
              <a:rPr lang="en-GB" sz="2200" dirty="0"/>
              <a:t> </a:t>
            </a:r>
            <a:r>
              <a:rPr lang="en-GB" sz="2200" dirty="0" smtClean="0"/>
              <a:t>        Islamabad: National Institute of Historical and Cultural Research</a:t>
            </a:r>
          </a:p>
          <a:p>
            <a:pPr marL="0" indent="0">
              <a:buNone/>
            </a:pPr>
            <a:r>
              <a:rPr lang="en-GB" sz="2200" dirty="0" err="1" smtClean="0"/>
              <a:t>Whelpton</a:t>
            </a:r>
            <a:r>
              <a:rPr lang="en-GB" sz="2200" dirty="0" smtClean="0"/>
              <a:t>, John. 2005. </a:t>
            </a:r>
            <a:r>
              <a:rPr lang="en-GB" sz="2200" i="1" dirty="0" smtClean="0"/>
              <a:t>A History of Nepal</a:t>
            </a:r>
            <a:r>
              <a:rPr lang="en-GB" sz="2200" dirty="0" smtClean="0"/>
              <a:t>. Cambridge: Cambridge </a:t>
            </a:r>
          </a:p>
          <a:p>
            <a:pPr marL="0" indent="0">
              <a:buNone/>
            </a:pPr>
            <a:r>
              <a:rPr lang="en-GB" sz="2200" dirty="0"/>
              <a:t> </a:t>
            </a:r>
            <a:r>
              <a:rPr lang="en-GB" sz="2200" dirty="0" smtClean="0"/>
              <a:t>        University Press.</a:t>
            </a:r>
            <a:endParaRPr lang="en-IN" sz="2200" dirty="0" smtClean="0"/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9984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sz="3600" dirty="0" smtClean="0">
                <a:solidFill>
                  <a:schemeClr val="tx2"/>
                </a:solidFill>
              </a:rPr>
              <a:t>A Glance of South Asia Countries</a:t>
            </a:r>
            <a:br>
              <a:rPr lang="en-IN" sz="3600" dirty="0" smtClean="0">
                <a:solidFill>
                  <a:schemeClr val="tx2"/>
                </a:solidFill>
              </a:rPr>
            </a:br>
            <a:endParaRPr lang="en-IN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dirty="0" smtClean="0"/>
              <a:t>South Asian Countries</a:t>
            </a:r>
          </a:p>
          <a:p>
            <a:pPr marL="514350" indent="-514350">
              <a:buAutoNum type="arabicPeriod"/>
            </a:pPr>
            <a:r>
              <a:rPr lang="en-IN" sz="2400" dirty="0" smtClean="0"/>
              <a:t>Country profile</a:t>
            </a:r>
          </a:p>
          <a:p>
            <a:pPr marL="514350" indent="-514350">
              <a:buAutoNum type="arabicPeriod"/>
            </a:pPr>
            <a:endParaRPr lang="en-IN" sz="2400" dirty="0" smtClean="0"/>
          </a:p>
          <a:p>
            <a:pPr marL="514350" indent="-514350">
              <a:buAutoNum type="arabicPeriod"/>
            </a:pPr>
            <a:r>
              <a:rPr lang="en-IN" sz="2400" dirty="0" smtClean="0"/>
              <a:t>Society </a:t>
            </a:r>
          </a:p>
          <a:p>
            <a:pPr marL="514350" indent="-514350">
              <a:buAutoNum type="arabicPeriod"/>
            </a:pPr>
            <a:endParaRPr lang="en-IN" sz="2400" dirty="0" smtClean="0"/>
          </a:p>
          <a:p>
            <a:pPr marL="514350" indent="-514350">
              <a:buAutoNum type="arabicPeriod"/>
            </a:pPr>
            <a:r>
              <a:rPr lang="en-IN" sz="2400" dirty="0" smtClean="0"/>
              <a:t>Economy</a:t>
            </a:r>
          </a:p>
          <a:p>
            <a:pPr marL="514350" indent="-514350">
              <a:buAutoNum type="arabicPeriod"/>
            </a:pPr>
            <a:endParaRPr lang="en-IN" sz="2400" dirty="0" smtClean="0"/>
          </a:p>
          <a:p>
            <a:pPr marL="514350" indent="-514350">
              <a:buAutoNum type="arabicPeriod"/>
            </a:pPr>
            <a:r>
              <a:rPr lang="en-IN" sz="2400" dirty="0" smtClean="0"/>
              <a:t>Nature of State and Nation</a:t>
            </a:r>
          </a:p>
          <a:p>
            <a:pPr marL="514350" indent="-514350"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04606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>
                <a:solidFill>
                  <a:schemeClr val="tx2"/>
                </a:solidFill>
              </a:rPr>
              <a:t>Third World Countries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N" dirty="0" smtClean="0">
                <a:solidFill>
                  <a:schemeClr val="accent2"/>
                </a:solidFill>
              </a:rPr>
              <a:t>Refer to</a:t>
            </a:r>
          </a:p>
          <a:p>
            <a:pPr marL="514350" indent="-514350">
              <a:buAutoNum type="arabicPeriod"/>
            </a:pPr>
            <a:r>
              <a:rPr lang="en-IN" dirty="0" smtClean="0"/>
              <a:t>Countries of Asia, Africa and Latin America, most of these were under colonial rule. </a:t>
            </a:r>
            <a:r>
              <a:rPr lang="en-IN" dirty="0" smtClean="0">
                <a:solidFill>
                  <a:schemeClr val="accent1"/>
                </a:solidFill>
              </a:rPr>
              <a:t>For instance India and Sri Lanka.</a:t>
            </a:r>
          </a:p>
          <a:p>
            <a:pPr marL="514350" indent="-514350">
              <a:buAutoNum type="arabicPeriod"/>
            </a:pPr>
            <a:r>
              <a:rPr lang="en-IN" dirty="0" smtClean="0"/>
              <a:t>Those which got independent after the end of second world war. </a:t>
            </a:r>
            <a:r>
              <a:rPr lang="en-IN" dirty="0" smtClean="0">
                <a:solidFill>
                  <a:schemeClr val="accent1"/>
                </a:solidFill>
              </a:rPr>
              <a:t>For instance India and Pakistan in 1947, Sri Lanka in 1948 and Maldives in 1965.</a:t>
            </a:r>
          </a:p>
          <a:p>
            <a:pPr marL="514350" indent="-514350">
              <a:buAutoNum type="arabicPeriod"/>
            </a:pPr>
            <a:r>
              <a:rPr lang="en-IN" dirty="0" smtClean="0"/>
              <a:t>Those who emerge as new states, </a:t>
            </a:r>
            <a:r>
              <a:rPr lang="en-IN" dirty="0" smtClean="0">
                <a:solidFill>
                  <a:schemeClr val="accent1"/>
                </a:solidFill>
              </a:rPr>
              <a:t>i.e. Pakistan in 1947 and Bangladesh 1971.</a:t>
            </a:r>
            <a:r>
              <a:rPr lang="en-IN" dirty="0" smtClean="0"/>
              <a:t> </a:t>
            </a:r>
          </a:p>
          <a:p>
            <a:pPr marL="514350" indent="-514350">
              <a:buAutoNum type="arabicPeriod"/>
            </a:pPr>
            <a:r>
              <a:rPr lang="en-IN" dirty="0" smtClean="0"/>
              <a:t>In the context of cold war, those who did not join first world (US-led Western bloc) and also second world (former Soviet union-led Eastern bloc), so non-aligned countries. </a:t>
            </a:r>
            <a:r>
              <a:rPr lang="en-IN" dirty="0" smtClean="0">
                <a:solidFill>
                  <a:schemeClr val="accent1"/>
                </a:solidFill>
              </a:rPr>
              <a:t>For instance, Afghanistan, Bangladesh, Bhutan, India, Maldives, Nepal, Pakistan (except member of SEATO), and Sri Lanka.</a:t>
            </a:r>
            <a:r>
              <a:rPr lang="en-IN" dirty="0" smtClean="0"/>
              <a:t> </a:t>
            </a:r>
          </a:p>
          <a:p>
            <a:pPr marL="514350" indent="-514350">
              <a:buAutoNum type="arabicPeriod"/>
            </a:pPr>
            <a:r>
              <a:rPr lang="en-IN" dirty="0" smtClean="0"/>
              <a:t>Economically, most live as least developed and or developing countries. </a:t>
            </a:r>
            <a:r>
              <a:rPr lang="en-IN" dirty="0" smtClean="0">
                <a:solidFill>
                  <a:schemeClr val="accent1"/>
                </a:solidFill>
              </a:rPr>
              <a:t>For instance</a:t>
            </a:r>
            <a:r>
              <a:rPr lang="en-IN" dirty="0" smtClean="0"/>
              <a:t>, </a:t>
            </a:r>
            <a:r>
              <a:rPr lang="en-IN" dirty="0">
                <a:solidFill>
                  <a:schemeClr val="accent1"/>
                </a:solidFill>
              </a:rPr>
              <a:t>Afghanistan, Bangladesh, Bhutan, India, Maldives, Nepal, Pakistan (except member of SEATO), and Sri Lanka.</a:t>
            </a:r>
            <a:r>
              <a:rPr lang="en-IN" dirty="0" smtClean="0"/>
              <a:t> </a:t>
            </a:r>
          </a:p>
          <a:p>
            <a:pPr marL="514350" indent="-514350">
              <a:buAutoNum type="arabicPeriod"/>
            </a:pPr>
            <a:r>
              <a:rPr lang="en-IN" dirty="0" smtClean="0"/>
              <a:t>Suffer from </a:t>
            </a:r>
            <a:r>
              <a:rPr lang="en-IN" dirty="0" err="1" smtClean="0"/>
              <a:t>chequed</a:t>
            </a:r>
            <a:r>
              <a:rPr lang="en-IN" dirty="0" smtClean="0"/>
              <a:t> history of democracy: fragile democracy working in shadow of army (</a:t>
            </a:r>
            <a:r>
              <a:rPr lang="en-IN" dirty="0" smtClean="0">
                <a:solidFill>
                  <a:schemeClr val="accent1"/>
                </a:solidFill>
              </a:rPr>
              <a:t>for instance</a:t>
            </a:r>
            <a:r>
              <a:rPr lang="en-IN" dirty="0" smtClean="0"/>
              <a:t> </a:t>
            </a:r>
            <a:r>
              <a:rPr lang="en-IN" dirty="0">
                <a:solidFill>
                  <a:schemeClr val="accent1"/>
                </a:solidFill>
              </a:rPr>
              <a:t>Bangladesh and </a:t>
            </a:r>
            <a:r>
              <a:rPr lang="en-IN" dirty="0" smtClean="0">
                <a:solidFill>
                  <a:schemeClr val="accent1"/>
                </a:solidFill>
              </a:rPr>
              <a:t>Pakistan)</a:t>
            </a:r>
            <a:r>
              <a:rPr lang="en-IN" dirty="0" smtClean="0"/>
              <a:t>, communist (</a:t>
            </a:r>
            <a:r>
              <a:rPr lang="en-IN" dirty="0" smtClean="0">
                <a:solidFill>
                  <a:schemeClr val="accent1"/>
                </a:solidFill>
              </a:rPr>
              <a:t>for instance Afghanistan from 1973- 1989 </a:t>
            </a:r>
            <a:r>
              <a:rPr lang="en-IN" dirty="0" smtClean="0"/>
              <a:t>), under religious dictator (</a:t>
            </a:r>
            <a:r>
              <a:rPr lang="en-IN" dirty="0" smtClean="0">
                <a:solidFill>
                  <a:schemeClr val="accent1"/>
                </a:solidFill>
              </a:rPr>
              <a:t>for instance Afghanistan under Taliban</a:t>
            </a:r>
            <a:r>
              <a:rPr lang="en-IN" dirty="0" smtClean="0"/>
              <a:t>), executive monarchy (</a:t>
            </a:r>
            <a:r>
              <a:rPr lang="en-IN" dirty="0" smtClean="0">
                <a:solidFill>
                  <a:schemeClr val="accent1"/>
                </a:solidFill>
              </a:rPr>
              <a:t>for instance Bhutan and Nepal</a:t>
            </a:r>
            <a:r>
              <a:rPr lang="en-IN" dirty="0" smtClean="0"/>
              <a:t>), civilian authoritarian leaders (</a:t>
            </a:r>
            <a:r>
              <a:rPr lang="en-IN" dirty="0" smtClean="0">
                <a:solidFill>
                  <a:schemeClr val="accent1"/>
                </a:solidFill>
              </a:rPr>
              <a:t>Maldives, under Gaum).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233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>
                <a:solidFill>
                  <a:schemeClr val="tx2"/>
                </a:solidFill>
              </a:rPr>
              <a:t>Colonial History: India, Sri Lanka and Maldives</a:t>
            </a:r>
            <a:br>
              <a:rPr lang="en-IN" sz="3200" dirty="0" smtClean="0">
                <a:solidFill>
                  <a:schemeClr val="tx2"/>
                </a:solidFill>
              </a:rPr>
            </a:br>
            <a:r>
              <a:rPr lang="en-IN" sz="3200" dirty="0" smtClean="0">
                <a:solidFill>
                  <a:schemeClr val="tx2"/>
                </a:solidFill>
              </a:rPr>
              <a:t>India</a:t>
            </a:r>
            <a:endParaRPr lang="en-IN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200" dirty="0" smtClean="0"/>
              <a:t>1. Older colonial masters: </a:t>
            </a:r>
          </a:p>
          <a:p>
            <a:pPr marL="457200" indent="-457200">
              <a:buAutoNum type="alphaUcPeriod"/>
            </a:pPr>
            <a:r>
              <a:rPr lang="en-IN" sz="2200" dirty="0" smtClean="0"/>
              <a:t>Alexander before </a:t>
            </a:r>
            <a:r>
              <a:rPr lang="en-IN" sz="2200" dirty="0" smtClean="0">
                <a:solidFill>
                  <a:schemeClr val="accent1"/>
                </a:solidFill>
              </a:rPr>
              <a:t>Chandra Gupta Moray</a:t>
            </a:r>
            <a:r>
              <a:rPr lang="en-IN" sz="2200" dirty="0" smtClean="0"/>
              <a:t>,  </a:t>
            </a:r>
          </a:p>
          <a:p>
            <a:pPr marL="457200" indent="-457200">
              <a:buAutoNum type="alphaUcPeriod"/>
            </a:pPr>
            <a:r>
              <a:rPr lang="en-IN" sz="2200" dirty="0" smtClean="0"/>
              <a:t>Huns, </a:t>
            </a:r>
            <a:r>
              <a:rPr lang="en-IN" sz="2200" dirty="0" err="1" smtClean="0"/>
              <a:t>Parthins</a:t>
            </a:r>
            <a:r>
              <a:rPr lang="en-IN" sz="2200" dirty="0" smtClean="0"/>
              <a:t>, Shakes, </a:t>
            </a:r>
            <a:r>
              <a:rPr lang="en-IN" sz="2200" dirty="0" err="1" smtClean="0"/>
              <a:t>Kushans</a:t>
            </a:r>
            <a:r>
              <a:rPr lang="en-IN" sz="2200" dirty="0" smtClean="0"/>
              <a:t> after </a:t>
            </a:r>
            <a:r>
              <a:rPr lang="en-IN" sz="2200" dirty="0" smtClean="0">
                <a:solidFill>
                  <a:schemeClr val="accent1"/>
                </a:solidFill>
              </a:rPr>
              <a:t>Ashok</a:t>
            </a:r>
            <a:r>
              <a:rPr lang="en-IN" sz="2200" dirty="0" smtClean="0"/>
              <a:t>, </a:t>
            </a:r>
          </a:p>
          <a:p>
            <a:pPr marL="457200" indent="-457200">
              <a:buAutoNum type="alphaUcPeriod"/>
            </a:pPr>
            <a:r>
              <a:rPr lang="en-IN" sz="2200" dirty="0" smtClean="0"/>
              <a:t>Turks and Muslim after </a:t>
            </a:r>
            <a:r>
              <a:rPr lang="en-IN" sz="2200" dirty="0" err="1" smtClean="0">
                <a:solidFill>
                  <a:schemeClr val="accent1"/>
                </a:solidFill>
              </a:rPr>
              <a:t>Harshavadan</a:t>
            </a:r>
            <a:endParaRPr lang="en-IN" sz="2200" dirty="0" smtClean="0">
              <a:solidFill>
                <a:schemeClr val="accent1"/>
              </a:solidFill>
            </a:endParaRPr>
          </a:p>
          <a:p>
            <a:pPr marL="457200" indent="-457200">
              <a:buAutoNum type="alphaUcPeriod"/>
            </a:pPr>
            <a:r>
              <a:rPr lang="en-IN" sz="2200" dirty="0"/>
              <a:t>Portugal (1510</a:t>
            </a:r>
            <a:r>
              <a:rPr lang="en-IN" sz="2200" dirty="0" smtClean="0"/>
              <a:t>), </a:t>
            </a:r>
            <a:r>
              <a:rPr lang="en-IN" sz="2200" dirty="0"/>
              <a:t>Netherland </a:t>
            </a:r>
            <a:r>
              <a:rPr lang="en-IN" sz="2200" dirty="0" smtClean="0"/>
              <a:t>, France (1673), and finally England after </a:t>
            </a:r>
            <a:r>
              <a:rPr lang="en-IN" sz="2200" dirty="0" smtClean="0">
                <a:solidFill>
                  <a:schemeClr val="accent1"/>
                </a:solidFill>
              </a:rPr>
              <a:t>Aurangzeb</a:t>
            </a:r>
            <a:r>
              <a:rPr lang="en-IN" sz="2200" dirty="0"/>
              <a:t>	</a:t>
            </a:r>
            <a:endParaRPr lang="en-IN" sz="2200" dirty="0" smtClean="0"/>
          </a:p>
          <a:p>
            <a:pPr marL="0" indent="0">
              <a:buNone/>
            </a:pPr>
            <a:r>
              <a:rPr lang="en-IN" sz="2200" dirty="0" smtClean="0"/>
              <a:t>2. British India, under </a:t>
            </a:r>
          </a:p>
          <a:p>
            <a:pPr marL="457200" indent="-457200">
              <a:buAutoNum type="alphaLcPeriod"/>
            </a:pPr>
            <a:r>
              <a:rPr lang="en-IN" sz="2200" dirty="0" smtClean="0">
                <a:solidFill>
                  <a:schemeClr val="accent1"/>
                </a:solidFill>
              </a:rPr>
              <a:t>East-India company</a:t>
            </a:r>
            <a:r>
              <a:rPr lang="en-IN" sz="2200" dirty="0" smtClean="0"/>
              <a:t>: entered from Madras (1639) and later </a:t>
            </a:r>
          </a:p>
          <a:p>
            <a:pPr marL="0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      expanded to Bombay (1662), Bengal (1765), Assam (1838), Punjab   </a:t>
            </a:r>
          </a:p>
          <a:p>
            <a:pPr marL="0" indent="0">
              <a:buNone/>
            </a:pPr>
            <a:r>
              <a:rPr lang="en-IN" sz="2200" dirty="0"/>
              <a:t> </a:t>
            </a:r>
            <a:r>
              <a:rPr lang="en-IN" sz="2200" dirty="0" smtClean="0"/>
              <a:t>      (1849) and other parts.</a:t>
            </a:r>
          </a:p>
          <a:p>
            <a:pPr marL="0" indent="0">
              <a:buNone/>
            </a:pPr>
            <a:r>
              <a:rPr lang="en-IN" sz="2200" dirty="0" smtClean="0">
                <a:solidFill>
                  <a:schemeClr val="accent1"/>
                </a:solidFill>
              </a:rPr>
              <a:t>b.    British government</a:t>
            </a:r>
            <a:r>
              <a:rPr lang="en-IN" sz="2200" dirty="0" smtClean="0"/>
              <a:t> (1858-1947).</a:t>
            </a:r>
          </a:p>
        </p:txBody>
      </p:sp>
    </p:spTree>
    <p:extLst>
      <p:ext uri="{BB962C8B-B14F-4D97-AF65-F5344CB8AC3E}">
        <p14:creationId xmlns:p14="http://schemas.microsoft.com/office/powerpoint/2010/main" val="398623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2287</TotalTime>
  <Words>3940</Words>
  <Application>Microsoft Office PowerPoint</Application>
  <PresentationFormat>On-screen Show (4:3)</PresentationFormat>
  <Paragraphs>406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Politics and Government of South Asia</vt:lpstr>
      <vt:lpstr>Contents</vt:lpstr>
      <vt:lpstr>Syllabus </vt:lpstr>
      <vt:lpstr>Syllabus (con…)</vt:lpstr>
      <vt:lpstr>References</vt:lpstr>
      <vt:lpstr>References</vt:lpstr>
      <vt:lpstr> A Glance of South Asia Countries </vt:lpstr>
      <vt:lpstr>Third World Countries</vt:lpstr>
      <vt:lpstr>Colonial History: India, Sri Lanka and Maldives India</vt:lpstr>
      <vt:lpstr>Colonial History:  India</vt:lpstr>
      <vt:lpstr>Colonial History:  India</vt:lpstr>
      <vt:lpstr>Colonial History:  India</vt:lpstr>
      <vt:lpstr>Colonial History:  India</vt:lpstr>
      <vt:lpstr>Colonial History:  Sri Lanka</vt:lpstr>
      <vt:lpstr>Colonial History:  Maldives</vt:lpstr>
      <vt:lpstr>Colonial History Semi-colonial states: Afghanistan, Bhutan and Nepal </vt:lpstr>
      <vt:lpstr>Colonial History Semi-colonial state: Afghanistan</vt:lpstr>
      <vt:lpstr>Colonial History Semi-colonial state: Bhutan</vt:lpstr>
      <vt:lpstr>Colonial History Semi-colonial state: Nepal</vt:lpstr>
      <vt:lpstr>India: State formation in post-independence period</vt:lpstr>
      <vt:lpstr>India: State formation in post-independence period</vt:lpstr>
      <vt:lpstr>India: State formation in post-independence period</vt:lpstr>
      <vt:lpstr>Pakistan: State formation in post-independence period</vt:lpstr>
      <vt:lpstr>Pakistan: State formation in post-independence period</vt:lpstr>
      <vt:lpstr>Pakistan: State formation in post-independence period</vt:lpstr>
      <vt:lpstr>Pakistan: State formation in post-independence period</vt:lpstr>
      <vt:lpstr>Sri Lanka: State formation in post-independence period</vt:lpstr>
      <vt:lpstr>Sri Lanka: State formation in post-independence period</vt:lpstr>
      <vt:lpstr>Sri Lanka: State formation in post-independence period</vt:lpstr>
      <vt:lpstr>Sri Lanka: State formation in post-independence period</vt:lpstr>
      <vt:lpstr>Maldives: State formation in post-independence period</vt:lpstr>
      <vt:lpstr>Maldives: State formation in post-independence period</vt:lpstr>
      <vt:lpstr>Maldives: State formation in post-independence period</vt:lpstr>
      <vt:lpstr>Emergence of Bangladesh</vt:lpstr>
      <vt:lpstr>Emergence of Bangladesh</vt:lpstr>
      <vt:lpstr>Emergence of Bangladesh</vt:lpstr>
      <vt:lpstr>State formation in non-colonial states Afghanistan</vt:lpstr>
      <vt:lpstr>State formation in non-colonial states Afghanistan</vt:lpstr>
      <vt:lpstr>State formation in non-colonial states Afghanistan</vt:lpstr>
      <vt:lpstr>State formation in non-colonial states Afghanistan</vt:lpstr>
      <vt:lpstr>State formation in non-colonial states Bhutan</vt:lpstr>
      <vt:lpstr>State formation in non-colonial states Bhutan</vt:lpstr>
      <vt:lpstr>State formation in non-colonial states Bhutan</vt:lpstr>
      <vt:lpstr>State formation in non-colonial states Nepal</vt:lpstr>
      <vt:lpstr>State formation in non-colonial states Nepal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 and Government of South Asia</dc:title>
  <dc:creator>Krishna Hachhethu</dc:creator>
  <cp:lastModifiedBy>Political Science</cp:lastModifiedBy>
  <cp:revision>83</cp:revision>
  <cp:lastPrinted>2021-12-21T14:57:56Z</cp:lastPrinted>
  <dcterms:created xsi:type="dcterms:W3CDTF">2021-11-29T08:47:02Z</dcterms:created>
  <dcterms:modified xsi:type="dcterms:W3CDTF">2021-12-23T01:05:43Z</dcterms:modified>
</cp:coreProperties>
</file>